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6" r:id="rId2"/>
    <p:sldId id="265" r:id="rId3"/>
    <p:sldId id="263" r:id="rId4"/>
    <p:sldId id="266" r:id="rId5"/>
    <p:sldId id="268" r:id="rId6"/>
    <p:sldId id="257" r:id="rId7"/>
    <p:sldId id="269" r:id="rId8"/>
    <p:sldId id="259" r:id="rId9"/>
    <p:sldId id="264"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59" autoAdjust="0"/>
    <p:restoredTop sz="86124" autoAdjust="0"/>
  </p:normalViewPr>
  <p:slideViewPr>
    <p:cSldViewPr>
      <p:cViewPr varScale="1">
        <p:scale>
          <a:sx n="64" d="100"/>
          <a:sy n="64" d="100"/>
        </p:scale>
        <p:origin x="-30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864" y="35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D6A15-5123-4158-A289-F1C937FB0112}" type="datetimeFigureOut">
              <a:rPr lang="en-US" smtClean="0"/>
              <a:pPr/>
              <a:t>11/17/2010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B8D1B1-95C3-4BC7-9D2D-5462745C97C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podcasting.webkeeper.co.za/"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 day fellow </a:t>
            </a:r>
            <a:r>
              <a:rPr lang="en-US" dirty="0" err="1" smtClean="0"/>
              <a:t>Elluminators</a:t>
            </a:r>
            <a:r>
              <a:rPr lang="en-US" dirty="0" smtClean="0"/>
              <a:t>! </a:t>
            </a:r>
          </a:p>
          <a:p>
            <a:endParaRPr lang="en-US" dirty="0" smtClean="0"/>
          </a:p>
          <a:p>
            <a:r>
              <a:rPr lang="en-US" sz="1200" i="0" kern="1200" dirty="0" smtClean="0">
                <a:solidFill>
                  <a:schemeClr val="tx1"/>
                </a:solidFill>
                <a:latin typeface="+mn-lt"/>
                <a:ea typeface="+mn-ea"/>
                <a:cs typeface="+mn-cs"/>
              </a:rPr>
              <a:t>The Podcast I have created provides a step by step tutorial, showing students how to log onto the DUT Student Portal. The DUT student portal provides a wealth of information and resources to students </a:t>
            </a:r>
            <a:r>
              <a:rPr lang="en-US" sz="1200" i="0" kern="1200" dirty="0" smtClean="0">
                <a:solidFill>
                  <a:schemeClr val="tx1"/>
                </a:solidFill>
                <a:latin typeface="+mn-lt"/>
                <a:ea typeface="+mn-ea"/>
                <a:cs typeface="+mn-cs"/>
              </a:rPr>
              <a:t>so it </a:t>
            </a:r>
            <a:r>
              <a:rPr lang="en-US" sz="1200" i="0" kern="1200" dirty="0" smtClean="0">
                <a:solidFill>
                  <a:schemeClr val="tx1"/>
                </a:solidFill>
                <a:latin typeface="+mn-lt"/>
                <a:ea typeface="+mn-ea"/>
                <a:cs typeface="+mn-cs"/>
              </a:rPr>
              <a:t>is essential that every student </a:t>
            </a:r>
            <a:r>
              <a:rPr lang="en-US" sz="1200" i="0" kern="1200" dirty="0" smtClean="0">
                <a:solidFill>
                  <a:schemeClr val="tx1"/>
                </a:solidFill>
                <a:latin typeface="+mn-lt"/>
                <a:ea typeface="+mn-ea"/>
                <a:cs typeface="+mn-cs"/>
              </a:rPr>
              <a:t>is familiar </a:t>
            </a:r>
            <a:r>
              <a:rPr lang="en-US" sz="1200" i="0" kern="1200" dirty="0" smtClean="0">
                <a:solidFill>
                  <a:schemeClr val="tx1"/>
                </a:solidFill>
                <a:latin typeface="+mn-lt"/>
                <a:ea typeface="+mn-ea"/>
                <a:cs typeface="+mn-cs"/>
              </a:rPr>
              <a:t>with the log in procedure. </a:t>
            </a:r>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CB8D1B1-95C3-4BC7-9D2D-5462745C97CF}"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enhanced podcast that I</a:t>
            </a:r>
            <a:r>
              <a:rPr lang="en-US" sz="1200" kern="1200" dirty="0" smtClean="0">
                <a:solidFill>
                  <a:schemeClr val="tx1"/>
                </a:solidFill>
                <a:latin typeface="+mn-lt"/>
                <a:ea typeface="+mn-ea"/>
                <a:cs typeface="+mn-cs"/>
              </a:rPr>
              <a:t> have created, addresses the issue of logging on to the DUT portal and email. If one cannot log on, one cannot access any ‘help’ via email. Thus it makes perfect sense that the help files are in a separate audio/video file on a mobile device or stored offline in another remote location. Podcasts can stop the vicious circle of trying to access material from a location that is already inaccessible.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a:t>
            </a:r>
            <a:r>
              <a:rPr lang="en-US" baseline="0" dirty="0" smtClean="0"/>
              <a:t> </a:t>
            </a:r>
            <a:r>
              <a:rPr lang="en-US" baseline="0" dirty="0" smtClean="0"/>
              <a:t>have come across an interesting quote by Ellen Wagner, who is the senior director at Global Education Solutions at Macromedia : </a:t>
            </a:r>
          </a:p>
          <a:p>
            <a:endParaRPr lang="en-US" sz="2000" b="1" dirty="0" smtClean="0">
              <a:latin typeface="Trebuchet MS" pitchFamily="34" charset="0"/>
            </a:endParaRPr>
          </a:p>
          <a:p>
            <a:r>
              <a:rPr lang="en-US" sz="2000" b="1" dirty="0" smtClean="0">
                <a:latin typeface="Trebuchet MS" pitchFamily="34" charset="0"/>
              </a:rPr>
              <a:t>“</a:t>
            </a:r>
            <a:r>
              <a:rPr lang="en-US" sz="1100" dirty="0" smtClean="0">
                <a:latin typeface="Trebuchet MS" pitchFamily="34" charset="0"/>
              </a:rPr>
              <a:t>Wherever one looks, </a:t>
            </a:r>
            <a:r>
              <a:rPr lang="en-US" sz="1100" dirty="0" smtClean="0">
                <a:latin typeface="Antique Olive Compact" pitchFamily="34" charset="0"/>
              </a:rPr>
              <a:t>evidence of mobile penetration is irrefutable:  </a:t>
            </a:r>
            <a:r>
              <a:rPr lang="en-US" sz="1100" dirty="0" smtClean="0">
                <a:latin typeface="Trebuchet MS" pitchFamily="34" charset="0"/>
              </a:rPr>
              <a:t>cell phones, PDAs, MP3 players, portable game devices, handhelds, tablets and laptops abound. </a:t>
            </a:r>
          </a:p>
          <a:p>
            <a:endParaRPr lang="en-US" sz="1100" dirty="0" smtClean="0">
              <a:latin typeface="Trebuchet MS" pitchFamily="34" charset="0"/>
            </a:endParaRPr>
          </a:p>
          <a:p>
            <a:r>
              <a:rPr lang="en-US" sz="1100" dirty="0" smtClean="0">
                <a:latin typeface="Antique Olive Compact" pitchFamily="34" charset="0"/>
              </a:rPr>
              <a:t>No demographic is immune from this phenomenon</a:t>
            </a:r>
            <a:r>
              <a:rPr lang="en-US" sz="1100" dirty="0" smtClean="0">
                <a:latin typeface="Trebuchet MS" pitchFamily="34" charset="0"/>
              </a:rPr>
              <a:t>. From </a:t>
            </a:r>
            <a:r>
              <a:rPr lang="en-US" sz="1100" dirty="0" smtClean="0">
                <a:latin typeface="Antique Olive Compact" pitchFamily="34" charset="0"/>
              </a:rPr>
              <a:t>toddlers to seniors, people are increasingly connected </a:t>
            </a:r>
            <a:r>
              <a:rPr lang="en-US" sz="1100" dirty="0" smtClean="0">
                <a:latin typeface="Trebuchet MS" pitchFamily="34" charset="0"/>
              </a:rPr>
              <a:t>and are digitally communicating with each other in ways that would have been impossible only a few years ago.</a:t>
            </a:r>
            <a:r>
              <a:rPr lang="en-US" sz="2000" i="1" dirty="0" smtClean="0">
                <a:latin typeface="Trebuchet MS" pitchFamily="34" charset="0"/>
              </a:rPr>
              <a:t>”</a:t>
            </a:r>
            <a:endParaRPr lang="en-US" sz="1100" dirty="0" smtClean="0">
              <a:latin typeface="Trebuchet MS" pitchFamily="34" charset="0"/>
            </a:endParaRPr>
          </a:p>
          <a:p>
            <a:endParaRPr lang="en-US" dirty="0" smtClean="0"/>
          </a:p>
          <a:p>
            <a:endParaRPr lang="en-US" dirty="0" smtClean="0"/>
          </a:p>
          <a:p>
            <a:r>
              <a:rPr lang="en-US" dirty="0" smtClean="0"/>
              <a:t>How true</a:t>
            </a:r>
            <a:r>
              <a:rPr lang="en-US" dirty="0" smtClean="0"/>
              <a:t>!</a:t>
            </a:r>
          </a:p>
          <a:p>
            <a:endParaRPr lang="en-US" dirty="0" smtClean="0"/>
          </a:p>
          <a:p>
            <a:r>
              <a:rPr lang="en-US" dirty="0" smtClean="0"/>
              <a:t>Can I invite</a:t>
            </a:r>
            <a:r>
              <a:rPr lang="en-US" baseline="0" dirty="0" smtClean="0"/>
              <a:t> comments? What do you think?</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7CB8D1B1-95C3-4BC7-9D2D-5462745C97C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DUT comprises of seven campuses spread over </a:t>
            </a:r>
            <a:r>
              <a:rPr lang="en-US" sz="1200" kern="1200" dirty="0" err="1" smtClean="0">
                <a:solidFill>
                  <a:schemeClr val="tx1"/>
                </a:solidFill>
                <a:latin typeface="+mn-lt"/>
                <a:ea typeface="+mn-ea"/>
                <a:cs typeface="+mn-cs"/>
              </a:rPr>
              <a:t>KwaZulu</a:t>
            </a:r>
            <a:r>
              <a:rPr lang="en-US" sz="1200" kern="1200" dirty="0" smtClean="0">
                <a:solidFill>
                  <a:schemeClr val="tx1"/>
                </a:solidFill>
                <a:latin typeface="+mn-lt"/>
                <a:ea typeface="+mn-ea"/>
                <a:cs typeface="+mn-cs"/>
              </a:rPr>
              <a:t> Natal – </a:t>
            </a:r>
            <a:r>
              <a:rPr lang="en-US" sz="1200" kern="1200" dirty="0" err="1" smtClean="0">
                <a:solidFill>
                  <a:schemeClr val="tx1"/>
                </a:solidFill>
                <a:latin typeface="+mn-lt"/>
                <a:ea typeface="+mn-ea"/>
                <a:cs typeface="+mn-cs"/>
              </a:rPr>
              <a:t>viz</a:t>
            </a:r>
            <a:r>
              <a:rPr lang="en-US" sz="1200" kern="1200" dirty="0" smtClean="0">
                <a:solidFill>
                  <a:schemeClr val="tx1"/>
                </a:solidFill>
                <a:latin typeface="+mn-lt"/>
                <a:ea typeface="+mn-ea"/>
                <a:cs typeface="+mn-cs"/>
              </a:rPr>
              <a:t> Steve </a:t>
            </a:r>
            <a:r>
              <a:rPr lang="en-US" sz="1200" kern="1200" dirty="0" err="1" smtClean="0">
                <a:solidFill>
                  <a:schemeClr val="tx1"/>
                </a:solidFill>
                <a:latin typeface="+mn-lt"/>
                <a:ea typeface="+mn-ea"/>
                <a:cs typeface="+mn-cs"/>
              </a:rPr>
              <a:t>Biko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MLSultan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Ritson</a:t>
            </a:r>
            <a:r>
              <a:rPr lang="en-US" sz="1200" kern="1200" dirty="0" smtClean="0">
                <a:solidFill>
                  <a:schemeClr val="tx1"/>
                </a:solidFill>
                <a:latin typeface="+mn-lt"/>
                <a:ea typeface="+mn-ea"/>
                <a:cs typeface="+mn-cs"/>
              </a:rPr>
              <a:t>, City Campus, Brickfield, </a:t>
            </a:r>
            <a:r>
              <a:rPr lang="en-US" sz="1200" kern="1200" dirty="0" err="1" smtClean="0">
                <a:solidFill>
                  <a:schemeClr val="tx1"/>
                </a:solidFill>
                <a:latin typeface="+mn-lt"/>
                <a:ea typeface="+mn-ea"/>
                <a:cs typeface="+mn-cs"/>
              </a:rPr>
              <a:t>Indumiso</a:t>
            </a:r>
            <a:r>
              <a:rPr lang="en-US" sz="1200" kern="1200" dirty="0" smtClean="0">
                <a:solidFill>
                  <a:schemeClr val="tx1"/>
                </a:solidFill>
                <a:latin typeface="+mn-lt"/>
                <a:ea typeface="+mn-ea"/>
                <a:cs typeface="+mn-cs"/>
              </a:rPr>
              <a:t> and Riverside, with the latter two in the KZN midlands. Due to the remote location of the campuses, the portal is the main method of communication and dissemination of information to students. It is therefore imperative for all DUT students to be adept at logging into the portal so that they can access their students email accounts and other relevant information.</a:t>
            </a:r>
          </a:p>
          <a:p>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DUT is a multi-site institution. If students are adept at accessing the student portal, the information the portal disseminates will make the study environment at DUT somewhat easier. However,</a:t>
            </a:r>
            <a:r>
              <a:rPr lang="en-US" sz="1200" kern="1200" baseline="0" dirty="0" smtClean="0">
                <a:solidFill>
                  <a:schemeClr val="tx1"/>
                </a:solidFill>
                <a:latin typeface="+mn-lt"/>
                <a:ea typeface="+mn-ea"/>
                <a:cs typeface="+mn-cs"/>
              </a:rPr>
              <a:t> many students are unaware that such a facility exists. Many simply have no idea how to access the portal or how to log on? Many have difficulty</a:t>
            </a:r>
            <a:r>
              <a:rPr lang="en-US" sz="1200" kern="1200" dirty="0" smtClean="0">
                <a:solidFill>
                  <a:schemeClr val="tx1"/>
                </a:solidFill>
                <a:latin typeface="+mn-lt"/>
                <a:ea typeface="+mn-ea"/>
                <a:cs typeface="+mn-cs"/>
              </a:rPr>
              <a:t> remembering the format of their usernames or passwords.</a:t>
            </a:r>
          </a:p>
          <a:p>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a pioneer, I developed </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Sanjuka’s</a:t>
            </a:r>
            <a:r>
              <a:rPr lang="en-US" sz="1200" kern="1200" dirty="0" smtClean="0">
                <a:solidFill>
                  <a:schemeClr val="tx1"/>
                </a:solidFill>
                <a:latin typeface="+mn-lt"/>
                <a:ea typeface="+mn-ea"/>
                <a:cs typeface="+mn-cs"/>
              </a:rPr>
              <a:t> Online IT Help Desk – Computer Skills and an IT Resource Centre”. This gives staff and students 24/7 access to a wealth of computer training and answers to computer related FAQ’s. My classroom eliminates the need for me to repeat the same solutions to common problems over and over again.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Expanding from my classroom, I have </a:t>
            </a:r>
            <a:r>
              <a:rPr lang="en-US" sz="1200" kern="1200" dirty="0" smtClean="0">
                <a:solidFill>
                  <a:schemeClr val="tx1"/>
                </a:solidFill>
                <a:latin typeface="+mn-lt"/>
                <a:ea typeface="+mn-ea"/>
                <a:cs typeface="+mn-cs"/>
              </a:rPr>
              <a:t>created this </a:t>
            </a:r>
            <a:r>
              <a:rPr lang="en-US" sz="1200" kern="1200" dirty="0" err="1" smtClean="0">
                <a:solidFill>
                  <a:schemeClr val="tx1"/>
                </a:solidFill>
                <a:latin typeface="+mn-lt"/>
                <a:ea typeface="+mn-ea"/>
                <a:cs typeface="+mn-cs"/>
              </a:rPr>
              <a:t>enhhanced</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podcast – demonstrating to students the login procedures to the student portal.</a:t>
            </a:r>
          </a:p>
          <a:p>
            <a:endParaRPr lang="en-US" dirty="0" smtClean="0"/>
          </a:p>
          <a:p>
            <a:r>
              <a:rPr lang="en-US" sz="1200" kern="1200" dirty="0" smtClean="0">
                <a:solidFill>
                  <a:schemeClr val="tx1"/>
                </a:solidFill>
                <a:latin typeface="+mn-lt"/>
                <a:ea typeface="+mn-ea"/>
                <a:cs typeface="+mn-cs"/>
              </a:rPr>
              <a:t>This is the most frequent query being made to </a:t>
            </a:r>
            <a:r>
              <a:rPr lang="en-US" dirty="0" smtClean="0"/>
              <a:t>me </a:t>
            </a:r>
            <a:r>
              <a:rPr lang="en-US" sz="1200" kern="1200" dirty="0" smtClean="0">
                <a:solidFill>
                  <a:schemeClr val="tx1"/>
                </a:solidFill>
                <a:latin typeface="+mn-lt"/>
                <a:ea typeface="+mn-ea"/>
                <a:cs typeface="+mn-cs"/>
              </a:rPr>
              <a:t>by students at the moment. With this useful movie </a:t>
            </a:r>
            <a:r>
              <a:rPr lang="en-US" dirty="0" smtClean="0"/>
              <a:t>file</a:t>
            </a:r>
            <a:r>
              <a:rPr lang="en-US" sz="1200" kern="1200" dirty="0" smtClean="0">
                <a:solidFill>
                  <a:schemeClr val="tx1"/>
                </a:solidFill>
                <a:latin typeface="+mn-lt"/>
                <a:ea typeface="+mn-ea"/>
                <a:cs typeface="+mn-cs"/>
              </a:rPr>
              <a:t>, the answers can be communicated to students </a:t>
            </a:r>
            <a:r>
              <a:rPr lang="en-US" sz="1200" kern="1200" dirty="0" smtClean="0">
                <a:solidFill>
                  <a:schemeClr val="tx1"/>
                </a:solidFill>
                <a:latin typeface="+mn-lt"/>
                <a:ea typeface="+mn-ea"/>
                <a:cs typeface="+mn-cs"/>
              </a:rPr>
              <a:t>24/7.</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Handing out a printed manual detailing login procedures from a mass printed batch of 20 000 copies is not ideal – it is impersonal, costly and a waste of paper. Handing an audio/video file keeps students entertained, intrigued, amazed, and keen to try listening/viewing the file. </a:t>
            </a:r>
          </a:p>
          <a:p>
            <a:r>
              <a:rPr lang="en-US" sz="1200" kern="1200" dirty="0" smtClean="0">
                <a:solidFill>
                  <a:schemeClr val="tx1"/>
                </a:solidFill>
                <a:latin typeface="+mn-lt"/>
                <a:ea typeface="+mn-ea"/>
                <a:cs typeface="+mn-cs"/>
              </a:rPr>
              <a:t>Podcasts are also not as easily lost as hard copy notes are!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When changes are to be made to </a:t>
            </a:r>
            <a:r>
              <a:rPr lang="en-US" sz="1200" kern="1200" dirty="0" err="1" smtClean="0">
                <a:solidFill>
                  <a:schemeClr val="tx1"/>
                </a:solidFill>
                <a:latin typeface="+mn-lt"/>
                <a:ea typeface="+mn-ea"/>
                <a:cs typeface="+mn-cs"/>
              </a:rPr>
              <a:t>Url’s</a:t>
            </a:r>
            <a:r>
              <a:rPr lang="en-US" sz="1200" kern="1200" dirty="0" smtClean="0">
                <a:solidFill>
                  <a:schemeClr val="tx1"/>
                </a:solidFill>
                <a:latin typeface="+mn-lt"/>
                <a:ea typeface="+mn-ea"/>
                <a:cs typeface="+mn-cs"/>
              </a:rPr>
              <a:t> etc, editing the soft copy is an easier, quicker and cheaper alternative compared to scrapping hard copies and having them re-printed. Podcasts will avoid redundant data lying around. With soft copies, the new updated information can be disseminated to all instantly</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am trying to address</a:t>
            </a:r>
            <a:r>
              <a:rPr lang="en-US" sz="1200" kern="1200" baseline="0" dirty="0" smtClean="0">
                <a:solidFill>
                  <a:schemeClr val="tx1"/>
                </a:solidFill>
                <a:latin typeface="+mn-lt"/>
                <a:ea typeface="+mn-ea"/>
                <a:cs typeface="+mn-cs"/>
              </a:rPr>
              <a:t> a need while being environmentally friendly at the same time! </a:t>
            </a:r>
            <a:r>
              <a:rPr lang="en-US" sz="1200" kern="1200" baseline="0" dirty="0" smtClean="0">
                <a:solidFill>
                  <a:schemeClr val="tx1"/>
                </a:solidFill>
                <a:latin typeface="+mn-lt"/>
                <a:ea typeface="+mn-ea"/>
                <a:cs typeface="+mn-cs"/>
                <a:sym typeface="Wingdings" pitchFamily="2" charset="2"/>
              </a:rPr>
              <a:t></a:t>
            </a:r>
            <a:br>
              <a:rPr lang="en-US" sz="1200" kern="1200" baseline="0" dirty="0" smtClean="0">
                <a:solidFill>
                  <a:schemeClr val="tx1"/>
                </a:solidFill>
                <a:latin typeface="+mn-lt"/>
                <a:ea typeface="+mn-ea"/>
                <a:cs typeface="+mn-cs"/>
                <a:sym typeface="Wingdings" pitchFamily="2" charset="2"/>
              </a:rPr>
            </a:br>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rebuchet MS" pitchFamily="34" charset="0"/>
              </a:rPr>
              <a:t>I will play and abridged version of my podcast, approx. a 2 </a:t>
            </a:r>
            <a:r>
              <a:rPr lang="en-US" dirty="0" smtClean="0">
                <a:latin typeface="Trebuchet MS" pitchFamily="34" charset="0"/>
              </a:rPr>
              <a:t>minute video </a:t>
            </a:r>
            <a:r>
              <a:rPr lang="en-US" dirty="0" smtClean="0">
                <a:latin typeface="Trebuchet MS" pitchFamily="34" charset="0"/>
              </a:rPr>
              <a:t>(demonstrating </a:t>
            </a:r>
            <a:r>
              <a:rPr lang="en-US" dirty="0" smtClean="0">
                <a:latin typeface="Trebuchet MS" pitchFamily="34" charset="0"/>
              </a:rPr>
              <a:t>the login procedure to DUT Students</a:t>
            </a:r>
            <a:r>
              <a:rPr lang="en-US" dirty="0" smtClean="0">
                <a:latin typeface="Trebuchet MS" pitchFamily="34" charset="0"/>
              </a:rPr>
              <a:t>)</a:t>
            </a:r>
            <a:endParaRPr lang="en-US" dirty="0" smtClean="0">
              <a:latin typeface="Trebuchet MS" pitchFamily="34" charset="0"/>
            </a:endParaRPr>
          </a:p>
          <a:p>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I have created a website </a:t>
            </a:r>
            <a:r>
              <a:rPr lang="en-US" sz="1200" u="sng" kern="1200" dirty="0" smtClean="0">
                <a:solidFill>
                  <a:schemeClr val="tx1"/>
                </a:solidFill>
                <a:latin typeface="+mn-lt"/>
                <a:ea typeface="+mn-ea"/>
                <a:cs typeface="+mn-cs"/>
                <a:hlinkClick r:id="rId3"/>
              </a:rPr>
              <a:t>www.podcasting.webkeeper.co.za</a:t>
            </a:r>
            <a:r>
              <a:rPr lang="en-US" sz="1200" kern="1200" dirty="0" smtClean="0">
                <a:solidFill>
                  <a:schemeClr val="tx1"/>
                </a:solidFill>
                <a:latin typeface="+mn-lt"/>
                <a:ea typeface="+mn-ea"/>
                <a:cs typeface="+mn-cs"/>
              </a:rPr>
              <a:t> where my podcasts are available for </a:t>
            </a:r>
            <a:r>
              <a:rPr lang="en-US" sz="1200" kern="1200" dirty="0" smtClean="0">
                <a:solidFill>
                  <a:schemeClr val="tx1"/>
                </a:solidFill>
                <a:latin typeface="+mn-lt"/>
                <a:ea typeface="+mn-ea"/>
                <a:cs typeface="+mn-cs"/>
              </a:rPr>
              <a:t>download.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Students will have access to the podcasts via a server, copies will be saved to CD’s, or transmitted to students mobile devices via the network, data cable or Bluetooth.</a:t>
            </a:r>
          </a:p>
          <a:p>
            <a:r>
              <a:rPr lang="en-US" sz="1200" kern="1200" dirty="0" smtClean="0">
                <a:solidFill>
                  <a:schemeClr val="tx1"/>
                </a:solidFill>
                <a:latin typeface="+mn-lt"/>
                <a:ea typeface="+mn-ea"/>
                <a:cs typeface="+mn-cs"/>
              </a:rPr>
              <a:t>Reams of paper have/will be saved - as there will be no need to print login manuals for the thousands of students at DUT. A master copy (enlarged and laminated will be displayed on the notice boards for the students who may not be comfortable with working with audio/video files. Face to face and personal one on one support is still available to the few students who are still unable to login.</a:t>
            </a:r>
          </a:p>
          <a:p>
            <a:endParaRPr lang="en-US" dirty="0" smtClean="0"/>
          </a:p>
          <a:p>
            <a:r>
              <a:rPr lang="en-US" sz="1200" kern="1200" dirty="0" smtClean="0">
                <a:solidFill>
                  <a:schemeClr val="tx1"/>
                </a:solidFill>
                <a:latin typeface="+mn-lt"/>
                <a:ea typeface="+mn-ea"/>
                <a:cs typeface="+mn-cs"/>
              </a:rPr>
              <a:t>Infrastructure that already exists at the City Camus Open Access Lab :</a:t>
            </a:r>
          </a:p>
          <a:p>
            <a:r>
              <a:rPr lang="en-US" sz="1200" b="1" kern="1200" dirty="0" smtClean="0">
                <a:solidFill>
                  <a:schemeClr val="tx1"/>
                </a:solidFill>
                <a:latin typeface="+mn-lt"/>
                <a:ea typeface="+mn-ea"/>
                <a:cs typeface="+mn-cs"/>
              </a:rPr>
              <a:t>A server</a:t>
            </a:r>
            <a:r>
              <a:rPr lang="en-US" sz="1200" kern="1200" dirty="0" smtClean="0">
                <a:solidFill>
                  <a:schemeClr val="tx1"/>
                </a:solidFill>
                <a:latin typeface="+mn-lt"/>
                <a:ea typeface="+mn-ea"/>
                <a:cs typeface="+mn-cs"/>
              </a:rPr>
              <a:t> with ample storage space for my series of Podcasts – Students can access the multimedia files directly off the server, via the network.</a:t>
            </a:r>
          </a:p>
          <a:p>
            <a:r>
              <a:rPr lang="en-US" sz="1200" kern="1200" dirty="0" smtClean="0">
                <a:solidFill>
                  <a:schemeClr val="tx1"/>
                </a:solidFill>
                <a:latin typeface="+mn-lt"/>
                <a:ea typeface="+mn-ea"/>
                <a:cs typeface="+mn-cs"/>
              </a:rPr>
              <a:t>I have made copies of the podcast available on numerous </a:t>
            </a:r>
            <a:r>
              <a:rPr lang="en-US" sz="1200" b="1" kern="1200" dirty="0" smtClean="0">
                <a:solidFill>
                  <a:schemeClr val="tx1"/>
                </a:solidFill>
                <a:latin typeface="+mn-lt"/>
                <a:ea typeface="+mn-ea"/>
                <a:cs typeface="+mn-cs"/>
              </a:rPr>
              <a:t>CD’s</a:t>
            </a:r>
            <a:r>
              <a:rPr lang="en-US" sz="1200" kern="1200" dirty="0" smtClean="0">
                <a:solidFill>
                  <a:schemeClr val="tx1"/>
                </a:solidFill>
                <a:latin typeface="+mn-lt"/>
                <a:ea typeface="+mn-ea"/>
                <a:cs typeface="+mn-cs"/>
              </a:rPr>
              <a:t> – which are loaned out to students - CD’s are affordable – I have used CD-RW’s (re-writeable CD’s) so that I can delete the podcast if I need to and re-use the CD’s if need be to save updated versions.</a:t>
            </a:r>
          </a:p>
          <a:p>
            <a:r>
              <a:rPr lang="en-US" sz="1200" kern="1200" dirty="0" smtClean="0">
                <a:solidFill>
                  <a:schemeClr val="tx1"/>
                </a:solidFill>
                <a:latin typeface="+mn-lt"/>
                <a:ea typeface="+mn-ea"/>
                <a:cs typeface="+mn-cs"/>
              </a:rPr>
              <a:t>A quick survey of students at the Open Access Lab – resulted in all stating that they owned a </a:t>
            </a:r>
            <a:r>
              <a:rPr lang="en-US" sz="1200" b="1" kern="1200" dirty="0" smtClean="0">
                <a:solidFill>
                  <a:schemeClr val="tx1"/>
                </a:solidFill>
                <a:latin typeface="+mn-lt"/>
                <a:ea typeface="+mn-ea"/>
                <a:cs typeface="+mn-cs"/>
              </a:rPr>
              <a:t>cell phone</a:t>
            </a:r>
            <a:r>
              <a:rPr lang="en-US" sz="1200" kern="1200" dirty="0" smtClean="0">
                <a:solidFill>
                  <a:schemeClr val="tx1"/>
                </a:solidFill>
                <a:latin typeface="+mn-lt"/>
                <a:ea typeface="+mn-ea"/>
                <a:cs typeface="+mn-cs"/>
              </a:rPr>
              <a:t> or other </a:t>
            </a:r>
            <a:r>
              <a:rPr lang="en-US" sz="1200" b="1" kern="1200" dirty="0" smtClean="0">
                <a:solidFill>
                  <a:schemeClr val="tx1"/>
                </a:solidFill>
                <a:latin typeface="+mn-lt"/>
                <a:ea typeface="+mn-ea"/>
                <a:cs typeface="+mn-cs"/>
              </a:rPr>
              <a:t>MP3 /MP4 device / USB Flash Drive</a:t>
            </a:r>
            <a:r>
              <a:rPr lang="en-US" sz="1200" kern="1200" dirty="0" smtClean="0">
                <a:solidFill>
                  <a:schemeClr val="tx1"/>
                </a:solidFill>
                <a:latin typeface="+mn-lt"/>
                <a:ea typeface="+mn-ea"/>
                <a:cs typeface="+mn-cs"/>
              </a:rPr>
              <a:t>. Thus students have the option of saving the file to their cell phones, </a:t>
            </a:r>
            <a:r>
              <a:rPr lang="en-US" sz="1200" b="1" kern="1200" dirty="0" smtClean="0">
                <a:solidFill>
                  <a:schemeClr val="tx1"/>
                </a:solidFill>
                <a:latin typeface="+mn-lt"/>
                <a:ea typeface="+mn-ea"/>
                <a:cs typeface="+mn-cs"/>
              </a:rPr>
              <a:t>iPods</a:t>
            </a:r>
            <a:r>
              <a:rPr lang="en-US" sz="1200" kern="1200" dirty="0" smtClean="0">
                <a:solidFill>
                  <a:schemeClr val="tx1"/>
                </a:solidFill>
                <a:latin typeface="+mn-lt"/>
                <a:ea typeface="+mn-ea"/>
                <a:cs typeface="+mn-cs"/>
              </a:rPr>
              <a:t> etc</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Files can </a:t>
            </a:r>
            <a:r>
              <a:rPr lang="en-US" sz="1200" kern="1200" dirty="0" smtClean="0">
                <a:solidFill>
                  <a:schemeClr val="tx1"/>
                </a:solidFill>
                <a:latin typeface="+mn-lt"/>
                <a:ea typeface="+mn-ea"/>
                <a:cs typeface="+mn-cs"/>
              </a:rPr>
              <a:t>be sent from server to cell phone, </a:t>
            </a:r>
            <a:r>
              <a:rPr lang="en-US" sz="1200" kern="1200" dirty="0" smtClean="0">
                <a:solidFill>
                  <a:schemeClr val="tx1"/>
                </a:solidFill>
                <a:latin typeface="+mn-lt"/>
                <a:ea typeface="+mn-ea"/>
                <a:cs typeface="+mn-cs"/>
              </a:rPr>
              <a:t>via a </a:t>
            </a:r>
            <a:r>
              <a:rPr lang="en-US" sz="1200" kern="1200" dirty="0" smtClean="0">
                <a:solidFill>
                  <a:schemeClr val="tx1"/>
                </a:solidFill>
                <a:latin typeface="+mn-lt"/>
                <a:ea typeface="+mn-ea"/>
                <a:cs typeface="+mn-cs"/>
              </a:rPr>
              <a:t>Bluetooth dongle </a:t>
            </a:r>
            <a:r>
              <a:rPr lang="en-US" sz="1200" kern="1200" dirty="0" smtClean="0">
                <a:solidFill>
                  <a:schemeClr val="tx1"/>
                </a:solidFill>
                <a:latin typeface="+mn-lt"/>
                <a:ea typeface="+mn-ea"/>
                <a:cs typeface="+mn-cs"/>
              </a:rPr>
              <a:t>- this </a:t>
            </a:r>
            <a:r>
              <a:rPr lang="en-US" sz="1200" kern="1200" dirty="0" smtClean="0">
                <a:solidFill>
                  <a:schemeClr val="tx1"/>
                </a:solidFill>
                <a:latin typeface="+mn-lt"/>
                <a:ea typeface="+mn-ea"/>
                <a:cs typeface="+mn-cs"/>
              </a:rPr>
              <a:t>will allow free, fast and easy transfer of files to students cell phones once the blue tooth setting on their phones are switched on.</a:t>
            </a:r>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closing, have a look at</a:t>
            </a:r>
            <a:r>
              <a:rPr lang="en-US" baseline="0" dirty="0" smtClean="0"/>
              <a:t> I picture I took during the </a:t>
            </a:r>
            <a:r>
              <a:rPr lang="en-US" baseline="0" dirty="0" err="1" smtClean="0"/>
              <a:t>EdTech</a:t>
            </a:r>
            <a:r>
              <a:rPr lang="en-US" baseline="0" dirty="0" smtClean="0"/>
              <a:t> E-Learning Benchmarking trip at University of Pretoria last year. This truly reflects the current trend of mobile learning. </a:t>
            </a:r>
          </a:p>
          <a:p>
            <a:endParaRPr lang="en-US" baseline="0" dirty="0" smtClean="0"/>
          </a:p>
          <a:p>
            <a:r>
              <a:rPr lang="en-US" baseline="0" dirty="0" smtClean="0"/>
              <a:t>The </a:t>
            </a:r>
            <a:r>
              <a:rPr lang="en-US" dirty="0" smtClean="0">
                <a:latin typeface="Trebuchet MS" pitchFamily="34" charset="0"/>
              </a:rPr>
              <a:t>mobile revolution had finally arrived!</a:t>
            </a:r>
            <a:endParaRPr lang="en-US" dirty="0"/>
          </a:p>
        </p:txBody>
      </p:sp>
      <p:sp>
        <p:nvSpPr>
          <p:cNvPr id="4" name="Slide Number Placeholder 3"/>
          <p:cNvSpPr>
            <a:spLocks noGrp="1"/>
          </p:cNvSpPr>
          <p:nvPr>
            <p:ph type="sldNum" sz="quarter" idx="10"/>
          </p:nvPr>
        </p:nvSpPr>
        <p:spPr/>
        <p:txBody>
          <a:bodyPr/>
          <a:lstStyle/>
          <a:p>
            <a:fld id="{7CB8D1B1-95C3-4BC7-9D2D-5462745C97C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291591-2609-40DB-B143-3D1A3E2A5E6F}" type="datetime1">
              <a:rPr lang="en-US" smtClean="0"/>
              <a:pPr/>
              <a:t>11/17/2010</a:t>
            </a:fld>
            <a:endParaRPr lang="en-US"/>
          </a:p>
        </p:txBody>
      </p:sp>
      <p:sp>
        <p:nvSpPr>
          <p:cNvPr id="5" name="Footer Placeholder 4"/>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61C1ED-DBE9-41C8-953A-038E9394A548}" type="datetime1">
              <a:rPr lang="en-US" smtClean="0"/>
              <a:pPr/>
              <a:t>11/17/2010</a:t>
            </a:fld>
            <a:endParaRPr lang="en-US"/>
          </a:p>
        </p:txBody>
      </p:sp>
      <p:sp>
        <p:nvSpPr>
          <p:cNvPr id="5" name="Footer Placeholder 4"/>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A41BD-7CD5-485A-A446-9DD7C9D9A641}" type="datetime1">
              <a:rPr lang="en-US" smtClean="0"/>
              <a:pPr/>
              <a:t>11/17/2010</a:t>
            </a:fld>
            <a:endParaRPr lang="en-US"/>
          </a:p>
        </p:txBody>
      </p:sp>
      <p:sp>
        <p:nvSpPr>
          <p:cNvPr id="5" name="Footer Placeholder 4"/>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21A858-E797-45BE-A116-DE11320C3940}" type="datetime1">
              <a:rPr lang="en-US" smtClean="0"/>
              <a:pPr/>
              <a:t>11/17/2010</a:t>
            </a:fld>
            <a:endParaRPr lang="en-US"/>
          </a:p>
        </p:txBody>
      </p:sp>
      <p:sp>
        <p:nvSpPr>
          <p:cNvPr id="5" name="Footer Placeholder 4"/>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64A4FE-A87F-4FE5-9300-BC014E4FCD7F}" type="datetime1">
              <a:rPr lang="en-US" smtClean="0"/>
              <a:pPr/>
              <a:t>11/17/2010</a:t>
            </a:fld>
            <a:endParaRPr lang="en-US"/>
          </a:p>
        </p:txBody>
      </p:sp>
      <p:sp>
        <p:nvSpPr>
          <p:cNvPr id="5" name="Footer Placeholder 4"/>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22AFE2-3EE9-497B-A4AB-E59810BA4CF4}" type="datetime1">
              <a:rPr lang="en-US" smtClean="0"/>
              <a:pPr/>
              <a:t>11/17/2010</a:t>
            </a:fld>
            <a:endParaRPr lang="en-US"/>
          </a:p>
        </p:txBody>
      </p:sp>
      <p:sp>
        <p:nvSpPr>
          <p:cNvPr id="6" name="Footer Placeholder 5"/>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7" name="Slide Number Placeholder 6"/>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417C6F-1C04-4E99-8D4E-B1214C091A1C}" type="datetime1">
              <a:rPr lang="en-US" smtClean="0"/>
              <a:pPr/>
              <a:t>11/17/2010</a:t>
            </a:fld>
            <a:endParaRPr lang="en-US"/>
          </a:p>
        </p:txBody>
      </p:sp>
      <p:sp>
        <p:nvSpPr>
          <p:cNvPr id="8" name="Footer Placeholder 7"/>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9" name="Slide Number Placeholder 8"/>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48D4EF-B7BE-4D62-9826-7FF8B0B95DAA}" type="datetime1">
              <a:rPr lang="en-US" smtClean="0"/>
              <a:pPr/>
              <a:t>11/17/2010</a:t>
            </a:fld>
            <a:endParaRPr lang="en-US"/>
          </a:p>
        </p:txBody>
      </p:sp>
      <p:sp>
        <p:nvSpPr>
          <p:cNvPr id="4" name="Footer Placeholder 3"/>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5" name="Slide Number Placeholder 4"/>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DC1F0-C74D-481B-9CD2-A3C61A1EE46F}" type="datetime1">
              <a:rPr lang="en-US" smtClean="0"/>
              <a:pPr/>
              <a:t>11/17/2010</a:t>
            </a:fld>
            <a:endParaRPr lang="en-US"/>
          </a:p>
        </p:txBody>
      </p:sp>
      <p:sp>
        <p:nvSpPr>
          <p:cNvPr id="3" name="Footer Placeholder 2"/>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4" name="Slide Number Placeholder 3"/>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50A470-1A70-4704-ADFD-576C4C02C276}" type="datetime1">
              <a:rPr lang="en-US" smtClean="0"/>
              <a:pPr/>
              <a:t>11/17/2010</a:t>
            </a:fld>
            <a:endParaRPr lang="en-US"/>
          </a:p>
        </p:txBody>
      </p:sp>
      <p:sp>
        <p:nvSpPr>
          <p:cNvPr id="6" name="Footer Placeholder 5"/>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7" name="Slide Number Placeholder 6"/>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CB616-5753-4658-BB33-93F67D42F9C5}" type="datetime1">
              <a:rPr lang="en-US" smtClean="0"/>
              <a:pPr/>
              <a:t>11/17/2010</a:t>
            </a:fld>
            <a:endParaRPr lang="en-US"/>
          </a:p>
        </p:txBody>
      </p:sp>
      <p:sp>
        <p:nvSpPr>
          <p:cNvPr id="6" name="Footer Placeholder 5"/>
          <p:cNvSpPr>
            <a:spLocks noGrp="1"/>
          </p:cNvSpPr>
          <p:nvPr>
            <p:ph type="ftr" sz="quarter" idx="11"/>
          </p:nvPr>
        </p:nvSpPr>
        <p:spPr/>
        <p:txBody>
          <a:bodyPr/>
          <a:lstStyle/>
          <a:p>
            <a:r>
              <a:rPr lang="en-US" smtClean="0"/>
              <a:t>Sanjuka Bejanath - Faculty of Arts and Design - E Learning Festival - 18 November 2010</a:t>
            </a:r>
            <a:endParaRPr lang="en-US"/>
          </a:p>
        </p:txBody>
      </p:sp>
      <p:sp>
        <p:nvSpPr>
          <p:cNvPr id="7" name="Slide Number Placeholder 6"/>
          <p:cNvSpPr>
            <a:spLocks noGrp="1"/>
          </p:cNvSpPr>
          <p:nvPr>
            <p:ph type="sldNum" sz="quarter" idx="12"/>
          </p:nvPr>
        </p:nvSpPr>
        <p:spPr/>
        <p:txBody>
          <a:bodyPr/>
          <a:lstStyle/>
          <a:p>
            <a:fld id="{4554CCFA-7378-4749-965D-222D71CD9F1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21106D-C1EB-4DEB-AE45-165903D1987C}" type="datetime1">
              <a:rPr lang="en-US" smtClean="0"/>
              <a:pPr/>
              <a:t>11/17/2010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Sanjuka Bejanath - Faculty of Arts and Design - E Learning Festival - 18 November 2010</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4CCFA-7378-4749-965D-222D71CD9F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njukab@dut.ac.z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www.podcasting.webkeeper.co.z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educause.edu/LibraryDetailPage/666?ID=ERM053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student.dut.ac.z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student.dut.ac.za/"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microsoft.blognewschannel.com/archives/category/windows/server/home-server/" TargetMode="External"/><Relationship Id="rId3" Type="http://schemas.openxmlformats.org/officeDocument/2006/relationships/image" Target="../media/image12.jpeg"/><Relationship Id="rId7" Type="http://schemas.openxmlformats.org/officeDocument/2006/relationships/hyperlink" Target="http://gorkhatimes.wordpress.com/2009/07/19/what-is-bluetooth-dongle/"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www.podcasting.webkeeper.co.za/" TargetMode="External"/><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533400" y="357545"/>
            <a:ext cx="80772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Trebuchet MS" pitchFamily="34" charset="0"/>
                <a:ea typeface="Calibri" pitchFamily="34" charset="0"/>
                <a:cs typeface="Times New Roman" pitchFamily="18" charset="0"/>
              </a:rPr>
              <a:t>Podcasting for Student Information Access </a:t>
            </a:r>
            <a:endParaRPr kumimoji="0" lang="en-US" sz="2000" b="0" i="0" u="none" strike="noStrike" cap="none" normalizeH="0" baseline="0" dirty="0" smtClean="0">
              <a:ln>
                <a:noFill/>
              </a:ln>
              <a:solidFill>
                <a:srgbClr val="FF0000"/>
              </a:solidFill>
              <a:effectLst/>
              <a:latin typeface="Trebuchet MS"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291CD6"/>
                </a:solidFill>
                <a:effectLst/>
                <a:latin typeface="Trebuchet MS" pitchFamily="34" charset="0"/>
                <a:ea typeface="Calibri" pitchFamily="34" charset="0"/>
                <a:cs typeface="Times New Roman" pitchFamily="18" charset="0"/>
              </a:rPr>
              <a:t>“</a:t>
            </a:r>
            <a:r>
              <a:rPr kumimoji="0" lang="en-US" sz="2000" b="0" i="0" u="none" strike="noStrike" cap="none" normalizeH="0" baseline="0" dirty="0" smtClean="0">
                <a:ln>
                  <a:noFill/>
                </a:ln>
                <a:solidFill>
                  <a:srgbClr val="291CD6"/>
                </a:solidFill>
                <a:effectLst/>
                <a:latin typeface="Trebuchet MS" pitchFamily="34" charset="0"/>
                <a:ea typeface="Calibri" pitchFamily="34" charset="0"/>
                <a:cs typeface="Tahoma" pitchFamily="34" charset="0"/>
              </a:rPr>
              <a:t>A podcast </a:t>
            </a:r>
            <a:r>
              <a:rPr kumimoji="0" lang="en-US" sz="2000" b="0" i="0" u="none" strike="noStrike" cap="none" normalizeH="0" baseline="0" dirty="0" smtClean="0">
                <a:ln>
                  <a:noFill/>
                </a:ln>
                <a:solidFill>
                  <a:srgbClr val="0000FF"/>
                </a:solidFill>
                <a:effectLst/>
                <a:latin typeface="Trebuchet MS" pitchFamily="34" charset="0"/>
                <a:ea typeface="Calibri" pitchFamily="34" charset="0"/>
                <a:cs typeface="Tahoma" pitchFamily="34" charset="0"/>
              </a:rPr>
              <a:t>guide to help DUT students log onto the Student </a:t>
            </a:r>
            <a:r>
              <a:rPr kumimoji="0" lang="en-US" sz="2000" b="0" i="0" u="none" strike="noStrike" cap="none" normalizeH="0" baseline="0" dirty="0" smtClean="0">
                <a:ln>
                  <a:noFill/>
                </a:ln>
                <a:solidFill>
                  <a:srgbClr val="291CD6"/>
                </a:solidFill>
                <a:effectLst/>
                <a:latin typeface="Trebuchet MS" pitchFamily="34" charset="0"/>
                <a:ea typeface="Calibri" pitchFamily="34" charset="0"/>
                <a:cs typeface="Tahoma" pitchFamily="34" charset="0"/>
              </a:rPr>
              <a:t>Portal”</a:t>
            </a: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dirty="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smtClean="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smtClean="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smtClean="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smtClean="0">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rebuchet MS" pitchFamily="34" charset="0"/>
                <a:ea typeface="Calibri" pitchFamily="34" charset="0"/>
                <a:cs typeface="Times New Roman" pitchFamily="18" charset="0"/>
              </a:rPr>
              <a:t>Sanjuka</a:t>
            </a:r>
            <a:r>
              <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rPr>
              <a:t> Bejanath</a:t>
            </a: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hlinkClick r:id="rId3"/>
              </a:rPr>
              <a:t>sanjukab@dut.ac.za</a:t>
            </a: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69900"/>
                </a:solidFill>
                <a:effectLst/>
                <a:latin typeface="Trebuchet MS" pitchFamily="34" charset="0"/>
                <a:ea typeface="Calibri" pitchFamily="34" charset="0"/>
                <a:cs typeface="Times New Roman" pitchFamily="18" charset="0"/>
              </a:rPr>
              <a:t>Tel: 031 373 6606</a:t>
            </a: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C0000"/>
                </a:solidFill>
                <a:effectLst/>
                <a:latin typeface="Trebuchet MS" pitchFamily="34" charset="0"/>
                <a:ea typeface="Calibri" pitchFamily="34" charset="0"/>
                <a:cs typeface="Times New Roman" pitchFamily="18" charset="0"/>
                <a:hlinkClick r:id="rId4"/>
              </a:rPr>
              <a:t>www.podcasting.webkeeper.co.za</a:t>
            </a:r>
            <a:endParaRPr kumimoji="0" lang="en-US" sz="2800" b="0" i="0" u="none" strike="noStrike" cap="none" normalizeH="0" baseline="0" dirty="0" smtClean="0">
              <a:ln>
                <a:noFill/>
              </a:ln>
              <a:solidFill>
                <a:schemeClr val="tx1"/>
              </a:solidFill>
              <a:effectLst/>
              <a:latin typeface="Trebuchet MS" pitchFamily="34" charset="0"/>
            </a:endParaRPr>
          </a:p>
        </p:txBody>
      </p:sp>
      <p:pic>
        <p:nvPicPr>
          <p:cNvPr id="4" name="Picture 3" descr="podcastwk_logo.PNG"/>
          <p:cNvPicPr/>
          <p:nvPr/>
        </p:nvPicPr>
        <p:blipFill>
          <a:blip r:embed="rId5" cstate="print"/>
          <a:stretch>
            <a:fillRect/>
          </a:stretch>
        </p:blipFill>
        <p:spPr>
          <a:xfrm>
            <a:off x="6705600" y="2667000"/>
            <a:ext cx="1371600" cy="1066800"/>
          </a:xfrm>
          <a:prstGeom prst="rect">
            <a:avLst/>
          </a:prstGeom>
        </p:spPr>
      </p:pic>
      <p:pic>
        <p:nvPicPr>
          <p:cNvPr id="5" name="Picture 4" descr="Profile Pic 2.JPG"/>
          <p:cNvPicPr>
            <a:picLocks noChangeAspect="1"/>
          </p:cNvPicPr>
          <p:nvPr/>
        </p:nvPicPr>
        <p:blipFill>
          <a:blip r:embed="rId6" cstate="print"/>
          <a:stretch>
            <a:fillRect/>
          </a:stretch>
        </p:blipFill>
        <p:spPr>
          <a:xfrm>
            <a:off x="3429000" y="1447800"/>
            <a:ext cx="2286000" cy="3062202"/>
          </a:xfrm>
          <a:prstGeom prst="rect">
            <a:avLst/>
          </a:prstGeom>
        </p:spPr>
      </p:pic>
      <p:pic>
        <p:nvPicPr>
          <p:cNvPr id="6" name="Picture 5" descr="podcastwk_logo.PNG"/>
          <p:cNvPicPr/>
          <p:nvPr/>
        </p:nvPicPr>
        <p:blipFill>
          <a:blip r:embed="rId5" cstate="print"/>
          <a:stretch>
            <a:fillRect/>
          </a:stretch>
        </p:blipFill>
        <p:spPr>
          <a:xfrm>
            <a:off x="609600" y="2819400"/>
            <a:ext cx="1371600" cy="1066800"/>
          </a:xfrm>
          <a:prstGeom prst="rect">
            <a:avLst/>
          </a:prstGeom>
        </p:spPr>
      </p:pic>
      <p:sp>
        <p:nvSpPr>
          <p:cNvPr id="7" name="Rectangle 6"/>
          <p:cNvSpPr/>
          <p:nvPr/>
        </p:nvSpPr>
        <p:spPr>
          <a:xfrm>
            <a:off x="381000" y="6412468"/>
            <a:ext cx="8534400" cy="307777"/>
          </a:xfrm>
          <a:prstGeom prst="rect">
            <a:avLst/>
          </a:prstGeom>
        </p:spPr>
        <p:txBody>
          <a:bodyPr wrap="square">
            <a:spAutoFit/>
          </a:bodyPr>
          <a:lstStyle/>
          <a:p>
            <a:pPr algn="ctr"/>
            <a:r>
              <a:rPr lang="en-US" sz="1400" dirty="0" smtClean="0">
                <a:solidFill>
                  <a:srgbClr val="FF0000"/>
                </a:solidFill>
                <a:latin typeface="Trebuchet MS" pitchFamily="34" charset="0"/>
              </a:rPr>
              <a:t>E Learning Festival - 18 November 2010</a:t>
            </a:r>
            <a:endParaRPr lang="en-US" sz="1400" dirty="0">
              <a:solidFill>
                <a:srgbClr val="FF0000"/>
              </a:solidFill>
              <a:latin typeface="Trebuchet M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pod_heart.jpg"/>
          <p:cNvPicPr>
            <a:picLocks noChangeAspect="1"/>
          </p:cNvPicPr>
          <p:nvPr/>
        </p:nvPicPr>
        <p:blipFill>
          <a:blip r:embed="rId3" cstate="print"/>
          <a:stretch>
            <a:fillRect/>
          </a:stretch>
        </p:blipFill>
        <p:spPr>
          <a:xfrm>
            <a:off x="2057400" y="1143000"/>
            <a:ext cx="4852895" cy="3808468"/>
          </a:xfrm>
          <a:prstGeom prst="rect">
            <a:avLst/>
          </a:prstGeom>
        </p:spPr>
      </p:pic>
      <p:sp>
        <p:nvSpPr>
          <p:cNvPr id="4" name="Rectangle 3"/>
          <p:cNvSpPr/>
          <p:nvPr/>
        </p:nvSpPr>
        <p:spPr>
          <a:xfrm>
            <a:off x="1524000" y="5257800"/>
            <a:ext cx="6324600" cy="646331"/>
          </a:xfrm>
          <a:prstGeom prst="rect">
            <a:avLst/>
          </a:prstGeom>
        </p:spPr>
        <p:txBody>
          <a:bodyPr wrap="square">
            <a:spAutoFit/>
          </a:bodyPr>
          <a:lstStyle/>
          <a:p>
            <a:pPr lvl="0" algn="ctr" fontAlgn="base">
              <a:spcBef>
                <a:spcPct val="0"/>
              </a:spcBef>
              <a:spcAft>
                <a:spcPct val="0"/>
              </a:spcAft>
            </a:pPr>
            <a:r>
              <a:rPr lang="en-US" sz="3600" i="1" dirty="0" smtClean="0">
                <a:solidFill>
                  <a:srgbClr val="291CD6"/>
                </a:solidFill>
                <a:latin typeface="Trebuchet MS" pitchFamily="34" charset="0"/>
                <a:ea typeface="Calibri" pitchFamily="34" charset="0"/>
                <a:cs typeface="Times New Roman" pitchFamily="18" charset="0"/>
              </a:rPr>
              <a:t>Thank you for your time</a:t>
            </a:r>
          </a:p>
        </p:txBody>
      </p:sp>
      <p:sp>
        <p:nvSpPr>
          <p:cNvPr id="5" name="Rectangle 4"/>
          <p:cNvSpPr/>
          <p:nvPr/>
        </p:nvSpPr>
        <p:spPr>
          <a:xfrm>
            <a:off x="381000" y="6324600"/>
            <a:ext cx="5105400" cy="261610"/>
          </a:xfrm>
          <a:prstGeom prst="rect">
            <a:avLst/>
          </a:prstGeom>
        </p:spPr>
        <p:txBody>
          <a:bodyPr wrap="square">
            <a:spAutoFit/>
          </a:bodyPr>
          <a:lstStyle/>
          <a:p>
            <a:r>
              <a:rPr lang="en-US" sz="1100" dirty="0" smtClean="0">
                <a:latin typeface="Trebuchet MS" pitchFamily="34" charset="0"/>
              </a:rPr>
              <a:t>http://media.photobucket.com/image/podheart/JoaaCahill/Misc/012.png</a:t>
            </a:r>
            <a:endParaRPr lang="en-US" sz="1100" dirty="0">
              <a:latin typeface="Trebuchet MS"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bile-graphic.jpg"/>
          <p:cNvPicPr>
            <a:picLocks noChangeAspect="1"/>
          </p:cNvPicPr>
          <p:nvPr/>
        </p:nvPicPr>
        <p:blipFill>
          <a:blip r:embed="rId3" cstate="print"/>
          <a:stretch>
            <a:fillRect/>
          </a:stretch>
        </p:blipFill>
        <p:spPr>
          <a:xfrm>
            <a:off x="1600200" y="381000"/>
            <a:ext cx="5924006" cy="4319588"/>
          </a:xfrm>
          <a:prstGeom prst="rect">
            <a:avLst/>
          </a:prstGeom>
        </p:spPr>
      </p:pic>
      <p:sp>
        <p:nvSpPr>
          <p:cNvPr id="5" name="Rectangle 4"/>
          <p:cNvSpPr/>
          <p:nvPr/>
        </p:nvSpPr>
        <p:spPr>
          <a:xfrm>
            <a:off x="609600" y="5029200"/>
            <a:ext cx="7543800" cy="923330"/>
          </a:xfrm>
          <a:prstGeom prst="rect">
            <a:avLst/>
          </a:prstGeom>
        </p:spPr>
        <p:txBody>
          <a:bodyPr wrap="square">
            <a:spAutoFit/>
          </a:bodyPr>
          <a:lstStyle/>
          <a:p>
            <a:pPr algn="ctr"/>
            <a:r>
              <a:rPr lang="en-US" dirty="0" smtClean="0">
                <a:solidFill>
                  <a:srgbClr val="0000FF"/>
                </a:solidFill>
                <a:latin typeface="Trebuchet MS" pitchFamily="34" charset="0"/>
              </a:rPr>
              <a:t>“Mobile can deliver the message faster and less expensively</a:t>
            </a:r>
          </a:p>
          <a:p>
            <a:pPr algn="ctr"/>
            <a:r>
              <a:rPr lang="en-US" dirty="0" smtClean="0">
                <a:solidFill>
                  <a:srgbClr val="0000FF"/>
                </a:solidFill>
                <a:latin typeface="Trebuchet MS" pitchFamily="34" charset="0"/>
              </a:rPr>
              <a:t>than other media while significantly enhancing and personalizing  the user experience”</a:t>
            </a:r>
          </a:p>
        </p:txBody>
      </p:sp>
      <p:sp>
        <p:nvSpPr>
          <p:cNvPr id="4" name="Rectangle 3"/>
          <p:cNvSpPr/>
          <p:nvPr/>
        </p:nvSpPr>
        <p:spPr>
          <a:xfrm>
            <a:off x="609600" y="6428601"/>
            <a:ext cx="7848600" cy="276999"/>
          </a:xfrm>
          <a:prstGeom prst="rect">
            <a:avLst/>
          </a:prstGeom>
        </p:spPr>
        <p:txBody>
          <a:bodyPr wrap="square">
            <a:spAutoFit/>
          </a:bodyPr>
          <a:lstStyle/>
          <a:p>
            <a:r>
              <a:rPr lang="en-US" sz="1200" i="1" dirty="0" err="1" smtClean="0">
                <a:solidFill>
                  <a:srgbClr val="0000FF"/>
                </a:solidFill>
                <a:latin typeface="Trebuchet MS" pitchFamily="34" charset="0"/>
              </a:rPr>
              <a:t>Mediaweek</a:t>
            </a:r>
            <a:r>
              <a:rPr lang="en-US" sz="1200" dirty="0" smtClean="0">
                <a:solidFill>
                  <a:srgbClr val="0000FF"/>
                </a:solidFill>
                <a:latin typeface="Trebuchet MS" pitchFamily="34" charset="0"/>
              </a:rPr>
              <a:t>, January 25, 2010, </a:t>
            </a:r>
            <a:r>
              <a:rPr lang="en-US" sz="1200" dirty="0" err="1" smtClean="0">
                <a:solidFill>
                  <a:srgbClr val="0000FF"/>
                </a:solidFill>
                <a:latin typeface="Trebuchet MS" pitchFamily="34" charset="0"/>
              </a:rPr>
              <a:t>Vol</a:t>
            </a:r>
            <a:r>
              <a:rPr lang="en-US" sz="1200" dirty="0" smtClean="0">
                <a:solidFill>
                  <a:srgbClr val="0000FF"/>
                </a:solidFill>
                <a:latin typeface="Trebuchet MS" pitchFamily="34" charset="0"/>
              </a:rPr>
              <a:t> 20 Page 41, John Duffy, CEO of 3Cinteractive</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476845"/>
            <a:ext cx="8915400" cy="6170920"/>
          </a:xfrm>
          <a:prstGeom prst="rect">
            <a:avLst/>
          </a:prstGeom>
          <a:solidFill>
            <a:schemeClr val="bg1"/>
          </a:solidFill>
        </p:spPr>
        <p:txBody>
          <a:bodyPr wrap="square">
            <a:spAutoFit/>
          </a:bodyPr>
          <a:lstStyle/>
          <a:p>
            <a:r>
              <a:rPr lang="en-US" dirty="0" smtClean="0">
                <a:latin typeface="Trebuchet MS" pitchFamily="34" charset="0"/>
              </a:rPr>
              <a:t>In May 2005, Ellen Wagner, senior director of Global Education Solutions at Macromedia stated :</a:t>
            </a:r>
          </a:p>
          <a:p>
            <a:endParaRPr lang="en-US" dirty="0" smtClean="0">
              <a:latin typeface="Trebuchet MS" pitchFamily="34" charset="0"/>
            </a:endParaRPr>
          </a:p>
          <a:p>
            <a:endParaRPr lang="en-US" dirty="0" smtClean="0">
              <a:latin typeface="Trebuchet MS" pitchFamily="34" charset="0"/>
            </a:endParaRPr>
          </a:p>
          <a:p>
            <a:r>
              <a:rPr lang="en-US" sz="3600" b="1" dirty="0" smtClean="0">
                <a:solidFill>
                  <a:srgbClr val="FF0000"/>
                </a:solidFill>
                <a:latin typeface="Trebuchet MS" pitchFamily="34" charset="0"/>
              </a:rPr>
              <a:t>“</a:t>
            </a:r>
            <a:r>
              <a:rPr lang="en-US" dirty="0" smtClean="0">
                <a:solidFill>
                  <a:srgbClr val="0000FF"/>
                </a:solidFill>
                <a:latin typeface="Trebuchet MS" pitchFamily="34" charset="0"/>
              </a:rPr>
              <a:t>Wherever one looks, </a:t>
            </a:r>
            <a:r>
              <a:rPr lang="en-US" dirty="0" smtClean="0">
                <a:solidFill>
                  <a:srgbClr val="0000FF"/>
                </a:solidFill>
                <a:latin typeface="Antique Olive Compact" pitchFamily="34" charset="0"/>
              </a:rPr>
              <a:t>evidence of mobile penetration is irrefutable:  </a:t>
            </a:r>
            <a:r>
              <a:rPr lang="en-US" dirty="0" smtClean="0">
                <a:solidFill>
                  <a:srgbClr val="0000FF"/>
                </a:solidFill>
                <a:latin typeface="Trebuchet MS" pitchFamily="34" charset="0"/>
              </a:rPr>
              <a:t>cell phones, PDAs, MP3 players, portable game devices, handhelds, tablets and laptops abound. </a:t>
            </a:r>
          </a:p>
          <a:p>
            <a:endParaRPr lang="en-US" dirty="0" smtClean="0">
              <a:solidFill>
                <a:srgbClr val="0000FF"/>
              </a:solidFill>
              <a:latin typeface="Trebuchet MS" pitchFamily="34" charset="0"/>
            </a:endParaRPr>
          </a:p>
          <a:p>
            <a:r>
              <a:rPr lang="en-US" dirty="0" smtClean="0">
                <a:solidFill>
                  <a:srgbClr val="0000FF"/>
                </a:solidFill>
                <a:latin typeface="Antique Olive Compact" pitchFamily="34" charset="0"/>
              </a:rPr>
              <a:t>No demographic is immune from this phenomenon</a:t>
            </a:r>
            <a:r>
              <a:rPr lang="en-US" dirty="0" smtClean="0">
                <a:solidFill>
                  <a:srgbClr val="0000FF"/>
                </a:solidFill>
                <a:latin typeface="Trebuchet MS" pitchFamily="34" charset="0"/>
              </a:rPr>
              <a:t>. From </a:t>
            </a:r>
            <a:r>
              <a:rPr lang="en-US" dirty="0" smtClean="0">
                <a:solidFill>
                  <a:srgbClr val="0000FF"/>
                </a:solidFill>
                <a:latin typeface="Antique Olive Compact" pitchFamily="34" charset="0"/>
              </a:rPr>
              <a:t>toddlers to seniors, people are increasingly connected </a:t>
            </a:r>
            <a:r>
              <a:rPr lang="en-US" dirty="0" smtClean="0">
                <a:solidFill>
                  <a:srgbClr val="0000FF"/>
                </a:solidFill>
                <a:latin typeface="Trebuchet MS" pitchFamily="34" charset="0"/>
              </a:rPr>
              <a:t>and are digitally communicating with each other in ways that would have been impossible only a few years ago.</a:t>
            </a:r>
            <a:r>
              <a:rPr lang="en-US" sz="3600" i="1" dirty="0" smtClean="0">
                <a:solidFill>
                  <a:srgbClr val="FF0000"/>
                </a:solidFill>
                <a:latin typeface="Trebuchet MS" pitchFamily="34" charset="0"/>
              </a:rPr>
              <a:t>”</a:t>
            </a:r>
            <a:endParaRPr lang="en-US" dirty="0" smtClean="0">
              <a:latin typeface="Trebuchet MS" pitchFamily="34" charset="0"/>
            </a:endParaRPr>
          </a:p>
          <a:p>
            <a:endParaRPr lang="en-US" dirty="0" smtClean="0">
              <a:latin typeface="Trebuchet MS" pitchFamily="34" charset="0"/>
            </a:endParaRPr>
          </a:p>
          <a:p>
            <a:pPr algn="r"/>
            <a:endParaRPr lang="en-US" dirty="0" smtClean="0">
              <a:latin typeface="Trebuchet MS" pitchFamily="34" charset="0"/>
            </a:endParaRPr>
          </a:p>
          <a:p>
            <a:r>
              <a:rPr lang="en-US" sz="1200" dirty="0" smtClean="0">
                <a:latin typeface="Trebuchet MS" pitchFamily="34" charset="0"/>
              </a:rPr>
              <a:t> </a:t>
            </a:r>
          </a:p>
          <a:p>
            <a:endParaRPr lang="en-US" sz="1200" dirty="0" smtClean="0">
              <a:latin typeface="Trebuchet MS" pitchFamily="34" charset="0"/>
            </a:endParaRPr>
          </a:p>
          <a:p>
            <a:endParaRPr lang="en-US" sz="1200" dirty="0" smtClean="0">
              <a:latin typeface="Trebuchet MS" pitchFamily="34" charset="0"/>
            </a:endParaRPr>
          </a:p>
          <a:p>
            <a:endParaRPr lang="en-US" sz="1200" dirty="0" smtClean="0">
              <a:latin typeface="Trebuchet MS" pitchFamily="34" charset="0"/>
            </a:endParaRPr>
          </a:p>
          <a:p>
            <a:endParaRPr lang="en-US" sz="1200" dirty="0" smtClean="0">
              <a:latin typeface="Trebuchet MS" pitchFamily="34" charset="0"/>
            </a:endParaRPr>
          </a:p>
          <a:p>
            <a:endParaRPr lang="en-US" sz="1200" dirty="0" smtClean="0">
              <a:latin typeface="Trebuchet MS" pitchFamily="34" charset="0"/>
            </a:endParaRPr>
          </a:p>
          <a:p>
            <a:endParaRPr lang="en-US" sz="1200" dirty="0" smtClean="0">
              <a:latin typeface="Trebuchet MS" pitchFamily="34" charset="0"/>
            </a:endParaRPr>
          </a:p>
          <a:p>
            <a:r>
              <a:rPr lang="en-US" sz="1100" dirty="0" smtClean="0">
                <a:latin typeface="Trebuchet MS" pitchFamily="34" charset="0"/>
                <a:hlinkClick r:id="rId3"/>
              </a:rPr>
              <a:t>http://www.educause.edu/LibraryDetailPage/666?ID=ERM0532</a:t>
            </a:r>
            <a:endParaRPr lang="en-US" sz="1100" dirty="0" smtClean="0">
              <a:latin typeface="Trebuchet MS" pitchFamily="34" charset="0"/>
            </a:endParaRPr>
          </a:p>
          <a:p>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ity.jpg"/>
          <p:cNvPicPr>
            <a:picLocks noChangeAspect="1"/>
          </p:cNvPicPr>
          <p:nvPr/>
        </p:nvPicPr>
        <p:blipFill>
          <a:blip r:embed="rId3" cstate="print"/>
          <a:stretch>
            <a:fillRect/>
          </a:stretch>
        </p:blipFill>
        <p:spPr>
          <a:xfrm>
            <a:off x="609600" y="0"/>
            <a:ext cx="1918922" cy="1543050"/>
          </a:xfrm>
          <a:prstGeom prst="rect">
            <a:avLst/>
          </a:prstGeom>
        </p:spPr>
      </p:pic>
      <p:pic>
        <p:nvPicPr>
          <p:cNvPr id="8" name="Picture 7" descr="mls.jpg"/>
          <p:cNvPicPr>
            <a:picLocks noChangeAspect="1"/>
          </p:cNvPicPr>
          <p:nvPr/>
        </p:nvPicPr>
        <p:blipFill>
          <a:blip r:embed="rId4" cstate="print"/>
          <a:stretch>
            <a:fillRect/>
          </a:stretch>
        </p:blipFill>
        <p:spPr>
          <a:xfrm>
            <a:off x="838200" y="1524000"/>
            <a:ext cx="1326662" cy="1066800"/>
          </a:xfrm>
          <a:prstGeom prst="rect">
            <a:avLst/>
          </a:prstGeom>
        </p:spPr>
      </p:pic>
      <p:pic>
        <p:nvPicPr>
          <p:cNvPr id="9" name="Picture 8" descr="ritson.jpg"/>
          <p:cNvPicPr>
            <a:picLocks noChangeAspect="1"/>
          </p:cNvPicPr>
          <p:nvPr/>
        </p:nvPicPr>
        <p:blipFill>
          <a:blip r:embed="rId5" cstate="print"/>
          <a:stretch>
            <a:fillRect/>
          </a:stretch>
        </p:blipFill>
        <p:spPr>
          <a:xfrm>
            <a:off x="381000" y="2590799"/>
            <a:ext cx="1915746" cy="1540497"/>
          </a:xfrm>
          <a:prstGeom prst="rect">
            <a:avLst/>
          </a:prstGeom>
        </p:spPr>
      </p:pic>
      <p:pic>
        <p:nvPicPr>
          <p:cNvPr id="11" name="Picture 10" descr="oval_girl_bike_final_cut.jpg"/>
          <p:cNvPicPr>
            <a:picLocks noChangeAspect="1"/>
          </p:cNvPicPr>
          <p:nvPr/>
        </p:nvPicPr>
        <p:blipFill>
          <a:blip r:embed="rId6" cstate="print"/>
          <a:stretch>
            <a:fillRect/>
          </a:stretch>
        </p:blipFill>
        <p:spPr>
          <a:xfrm>
            <a:off x="5019675" y="0"/>
            <a:ext cx="4124325" cy="3286125"/>
          </a:xfrm>
          <a:prstGeom prst="rect">
            <a:avLst/>
          </a:prstGeom>
        </p:spPr>
      </p:pic>
      <p:sp>
        <p:nvSpPr>
          <p:cNvPr id="10" name="TextBox 9"/>
          <p:cNvSpPr txBox="1"/>
          <p:nvPr/>
        </p:nvSpPr>
        <p:spPr>
          <a:xfrm>
            <a:off x="0" y="4212610"/>
            <a:ext cx="9144000" cy="2492990"/>
          </a:xfrm>
          <a:prstGeom prst="rect">
            <a:avLst/>
          </a:prstGeom>
          <a:noFill/>
        </p:spPr>
        <p:txBody>
          <a:bodyPr wrap="square" rtlCol="0">
            <a:spAutoFit/>
          </a:bodyPr>
          <a:lstStyle/>
          <a:p>
            <a:pPr algn="ctr"/>
            <a:r>
              <a:rPr lang="en-US" sz="2400" dirty="0" smtClean="0">
                <a:latin typeface="Trebuchet MS" pitchFamily="34" charset="0"/>
              </a:rPr>
              <a:t>DUT comprises of </a:t>
            </a:r>
            <a:r>
              <a:rPr lang="en-US" sz="3600" dirty="0" smtClean="0">
                <a:solidFill>
                  <a:srgbClr val="0000FF"/>
                </a:solidFill>
                <a:latin typeface="Trebuchet MS" pitchFamily="34" charset="0"/>
              </a:rPr>
              <a:t>7</a:t>
            </a:r>
            <a:r>
              <a:rPr lang="en-US" sz="2400" dirty="0" smtClean="0">
                <a:latin typeface="Trebuchet MS" pitchFamily="34" charset="0"/>
              </a:rPr>
              <a:t> campuses </a:t>
            </a:r>
          </a:p>
          <a:p>
            <a:pPr algn="ctr"/>
            <a:r>
              <a:rPr lang="en-US" sz="2400" dirty="0" smtClean="0">
                <a:latin typeface="Trebuchet MS" pitchFamily="34" charset="0"/>
              </a:rPr>
              <a:t>spread over </a:t>
            </a:r>
            <a:r>
              <a:rPr lang="en-US" sz="2400" dirty="0" err="1" smtClean="0">
                <a:latin typeface="Trebuchet MS" pitchFamily="34" charset="0"/>
              </a:rPr>
              <a:t>KwaZulu</a:t>
            </a:r>
            <a:r>
              <a:rPr lang="en-US" sz="2400" dirty="0" smtClean="0">
                <a:latin typeface="Trebuchet MS" pitchFamily="34" charset="0"/>
              </a:rPr>
              <a:t> Natal –</a:t>
            </a:r>
          </a:p>
          <a:p>
            <a:pPr algn="ctr"/>
            <a:endParaRPr lang="en-US" sz="2400" dirty="0" smtClean="0">
              <a:latin typeface="Trebuchet MS" pitchFamily="34" charset="0"/>
            </a:endParaRPr>
          </a:p>
          <a:p>
            <a:pPr algn="ctr"/>
            <a:endParaRPr lang="en-US" sz="2400" dirty="0" smtClean="0">
              <a:latin typeface="Trebuchet MS" pitchFamily="34" charset="0"/>
            </a:endParaRPr>
          </a:p>
          <a:p>
            <a:pPr algn="ctr"/>
            <a:r>
              <a:rPr lang="en-US" sz="2400" dirty="0" smtClean="0">
                <a:latin typeface="Trebuchet MS" pitchFamily="34" charset="0"/>
              </a:rPr>
              <a:t>The </a:t>
            </a:r>
            <a:r>
              <a:rPr lang="en-US" sz="2400" b="1" dirty="0" smtClean="0">
                <a:solidFill>
                  <a:srgbClr val="FF0000"/>
                </a:solidFill>
                <a:latin typeface="Trebuchet MS" pitchFamily="34" charset="0"/>
              </a:rPr>
              <a:t>DUT Student Portal </a:t>
            </a:r>
            <a:r>
              <a:rPr lang="en-US" sz="2400" dirty="0" smtClean="0">
                <a:latin typeface="Trebuchet MS" pitchFamily="34" charset="0"/>
              </a:rPr>
              <a:t>is the main method of communication  and dissemination of information to students.</a:t>
            </a:r>
            <a:endParaRPr lang="en-US" sz="2400" dirty="0">
              <a:latin typeface="Trebuchet MS" pitchFamily="34" charset="0"/>
            </a:endParaRPr>
          </a:p>
        </p:txBody>
      </p:sp>
      <p:pic>
        <p:nvPicPr>
          <p:cNvPr id="12" name="Picture 11" descr="DUT_Colour_Logo.jpg"/>
          <p:cNvPicPr>
            <a:picLocks noChangeAspect="1"/>
          </p:cNvPicPr>
          <p:nvPr/>
        </p:nvPicPr>
        <p:blipFill>
          <a:blip r:embed="rId7" cstate="print"/>
          <a:stretch>
            <a:fillRect/>
          </a:stretch>
        </p:blipFill>
        <p:spPr>
          <a:xfrm>
            <a:off x="2057400" y="1676400"/>
            <a:ext cx="2057400" cy="77956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g_oxley.jpg"/>
          <p:cNvPicPr>
            <a:picLocks noChangeAspect="1"/>
          </p:cNvPicPr>
          <p:nvPr/>
        </p:nvPicPr>
        <p:blipFill>
          <a:blip r:embed="rId3" cstate="print"/>
          <a:stretch>
            <a:fillRect/>
          </a:stretch>
        </p:blipFill>
        <p:spPr>
          <a:xfrm>
            <a:off x="4495800" y="457200"/>
            <a:ext cx="4076700" cy="3276600"/>
          </a:xfrm>
          <a:prstGeom prst="rect">
            <a:avLst/>
          </a:prstGeom>
        </p:spPr>
      </p:pic>
      <p:sp>
        <p:nvSpPr>
          <p:cNvPr id="4" name="TextBox 3"/>
          <p:cNvSpPr txBox="1"/>
          <p:nvPr/>
        </p:nvSpPr>
        <p:spPr>
          <a:xfrm>
            <a:off x="0" y="768965"/>
            <a:ext cx="4875502" cy="2431435"/>
          </a:xfrm>
          <a:prstGeom prst="rect">
            <a:avLst/>
          </a:prstGeom>
          <a:noFill/>
        </p:spPr>
        <p:txBody>
          <a:bodyPr wrap="none" rtlCol="0">
            <a:spAutoFit/>
            <a:scene3d>
              <a:camera prst="isometricRightUp"/>
              <a:lightRig rig="threePt" dir="t"/>
            </a:scene3d>
          </a:bodyPr>
          <a:lstStyle/>
          <a:p>
            <a:r>
              <a:rPr lang="en-US" sz="3600" b="1" dirty="0" smtClean="0">
                <a:solidFill>
                  <a:srgbClr val="0000FF"/>
                </a:solidFill>
                <a:latin typeface="Trebuchet MS" pitchFamily="34" charset="0"/>
              </a:rPr>
              <a:t>How do I access the </a:t>
            </a:r>
          </a:p>
          <a:p>
            <a:r>
              <a:rPr lang="en-US" sz="3600" b="1" dirty="0" smtClean="0">
                <a:solidFill>
                  <a:srgbClr val="FF0000"/>
                </a:solidFill>
                <a:latin typeface="Trebuchet MS" pitchFamily="34" charset="0"/>
              </a:rPr>
              <a:t>DUT </a:t>
            </a:r>
            <a:r>
              <a:rPr lang="en-US" sz="4400" b="1" dirty="0" smtClean="0">
                <a:solidFill>
                  <a:srgbClr val="FF0000"/>
                </a:solidFill>
                <a:latin typeface="Trebuchet MS" pitchFamily="34" charset="0"/>
              </a:rPr>
              <a:t>Student</a:t>
            </a:r>
            <a:r>
              <a:rPr lang="en-US" sz="3600" b="1" dirty="0" smtClean="0">
                <a:solidFill>
                  <a:srgbClr val="FF0000"/>
                </a:solidFill>
                <a:latin typeface="Trebuchet MS" pitchFamily="34" charset="0"/>
              </a:rPr>
              <a:t> Portal?</a:t>
            </a:r>
          </a:p>
          <a:p>
            <a:endParaRPr lang="en-US" sz="3600" b="1" dirty="0" smtClean="0">
              <a:solidFill>
                <a:srgbClr val="0000FF"/>
              </a:solidFill>
              <a:latin typeface="Trebuchet MS" pitchFamily="34" charset="0"/>
            </a:endParaRPr>
          </a:p>
          <a:p>
            <a:endParaRPr lang="en-US" sz="3600" b="1" dirty="0" smtClean="0">
              <a:solidFill>
                <a:srgbClr val="0000FF"/>
              </a:solidFill>
              <a:latin typeface="Trebuchet MS" pitchFamily="34" charset="0"/>
            </a:endParaRPr>
          </a:p>
        </p:txBody>
      </p:sp>
      <p:sp>
        <p:nvSpPr>
          <p:cNvPr id="6" name="Rectangle 5"/>
          <p:cNvSpPr/>
          <p:nvPr/>
        </p:nvSpPr>
        <p:spPr>
          <a:xfrm rot="-840000">
            <a:off x="219848" y="4405435"/>
            <a:ext cx="4349268" cy="461665"/>
          </a:xfrm>
          <a:prstGeom prst="rect">
            <a:avLst/>
          </a:prstGeom>
        </p:spPr>
        <p:txBody>
          <a:bodyPr wrap="none">
            <a:spAutoFit/>
          </a:bodyPr>
          <a:lstStyle/>
          <a:p>
            <a:r>
              <a:rPr lang="en-US" sz="2400" b="1" dirty="0" smtClean="0">
                <a:solidFill>
                  <a:srgbClr val="0000FF"/>
                </a:solidFill>
                <a:latin typeface="Trebuchet MS" pitchFamily="34" charset="0"/>
              </a:rPr>
              <a:t>What is the website address?</a:t>
            </a:r>
          </a:p>
        </p:txBody>
      </p:sp>
      <p:sp>
        <p:nvSpPr>
          <p:cNvPr id="7" name="Rectangle 6"/>
          <p:cNvSpPr/>
          <p:nvPr/>
        </p:nvSpPr>
        <p:spPr>
          <a:xfrm rot="1800000">
            <a:off x="4746716" y="5125934"/>
            <a:ext cx="4572000" cy="830997"/>
          </a:xfrm>
          <a:prstGeom prst="rect">
            <a:avLst/>
          </a:prstGeom>
        </p:spPr>
        <p:txBody>
          <a:bodyPr>
            <a:spAutoFit/>
          </a:bodyPr>
          <a:lstStyle/>
          <a:p>
            <a:r>
              <a:rPr lang="en-US" sz="2400" b="1" dirty="0" smtClean="0">
                <a:solidFill>
                  <a:srgbClr val="0000FF"/>
                </a:solidFill>
                <a:latin typeface="Trebuchet MS" pitchFamily="34" charset="0"/>
              </a:rPr>
              <a:t>I have no idea what my username or password is!?</a:t>
            </a:r>
            <a:endParaRPr lang="en-US" sz="2400" b="1" dirty="0">
              <a:solidFill>
                <a:srgbClr val="0000FF"/>
              </a:solidFill>
              <a:latin typeface="Trebuchet MS"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sher_bg.jpg"/>
          <p:cNvPicPr>
            <a:picLocks noChangeAspect="1"/>
          </p:cNvPicPr>
          <p:nvPr/>
        </p:nvPicPr>
        <p:blipFill>
          <a:blip r:embed="rId3" cstate="print"/>
          <a:stretch>
            <a:fillRect/>
          </a:stretch>
        </p:blipFill>
        <p:spPr>
          <a:xfrm>
            <a:off x="4929201" y="3276600"/>
            <a:ext cx="4062399" cy="3124200"/>
          </a:xfrm>
          <a:prstGeom prst="rect">
            <a:avLst/>
          </a:prstGeom>
        </p:spPr>
      </p:pic>
      <p:sp>
        <p:nvSpPr>
          <p:cNvPr id="5" name="TextBox 4"/>
          <p:cNvSpPr txBox="1"/>
          <p:nvPr/>
        </p:nvSpPr>
        <p:spPr>
          <a:xfrm>
            <a:off x="295103" y="457200"/>
            <a:ext cx="8848897" cy="2031325"/>
          </a:xfrm>
          <a:prstGeom prst="rect">
            <a:avLst/>
          </a:prstGeom>
          <a:noFill/>
        </p:spPr>
        <p:txBody>
          <a:bodyPr wrap="square" rtlCol="0">
            <a:spAutoFit/>
          </a:bodyPr>
          <a:lstStyle/>
          <a:p>
            <a:r>
              <a:rPr lang="en-US" dirty="0" smtClean="0">
                <a:solidFill>
                  <a:srgbClr val="FF0000"/>
                </a:solidFill>
                <a:latin typeface="Trebuchet MS" pitchFamily="34" charset="0"/>
              </a:rPr>
              <a:t>Enhanced Podcast # 1 :  Login Procedure to DUT Student Portal</a:t>
            </a:r>
          </a:p>
          <a:p>
            <a:endParaRPr lang="en-US" dirty="0" smtClean="0">
              <a:solidFill>
                <a:srgbClr val="FF0000"/>
              </a:solidFill>
              <a:latin typeface="Trebuchet MS" pitchFamily="34" charset="0"/>
            </a:endParaRPr>
          </a:p>
          <a:p>
            <a:r>
              <a:rPr lang="en-US" dirty="0" smtClean="0">
                <a:latin typeface="Trebuchet MS" pitchFamily="34" charset="0"/>
              </a:rPr>
              <a:t>Step by step tutorial, demonstrating the login procedure to the DUT Student Portal. </a:t>
            </a:r>
          </a:p>
          <a:p>
            <a:endParaRPr lang="en-US" dirty="0" smtClean="0">
              <a:latin typeface="Trebuchet MS" pitchFamily="34" charset="0"/>
            </a:endParaRPr>
          </a:p>
          <a:p>
            <a:r>
              <a:rPr lang="en-US" dirty="0" smtClean="0">
                <a:latin typeface="Trebuchet MS" pitchFamily="34" charset="0"/>
              </a:rPr>
              <a:t>The DUT student portal provides a wealth of information and resources to students and thus it is essential that every student should be familiar with the log in procedure.</a:t>
            </a:r>
            <a:endParaRPr lang="en-US" dirty="0">
              <a:latin typeface="Trebuchet MS" pitchFamily="34" charset="0"/>
            </a:endParaRPr>
          </a:p>
        </p:txBody>
      </p:sp>
      <p:sp>
        <p:nvSpPr>
          <p:cNvPr id="6" name="Rectangle 5"/>
          <p:cNvSpPr/>
          <p:nvPr/>
        </p:nvSpPr>
        <p:spPr>
          <a:xfrm rot="-1320000">
            <a:off x="49597" y="3143465"/>
            <a:ext cx="6079613"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4"/>
              </a:rPr>
              <a:t>https://student.dut.ac.za</a:t>
            </a:r>
            <a:endPar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219936" y="838200"/>
            <a:ext cx="8476472" cy="5444626"/>
          </a:xfrm>
          <a:prstGeom prst="rect">
            <a:avLst/>
          </a:prstGeom>
          <a:noFill/>
          <a:ln w="9525">
            <a:noFill/>
            <a:miter lim="800000"/>
            <a:headEnd/>
            <a:tailEnd/>
          </a:ln>
        </p:spPr>
      </p:pic>
      <p:sp>
        <p:nvSpPr>
          <p:cNvPr id="5" name="Rectangle 4"/>
          <p:cNvSpPr/>
          <p:nvPr/>
        </p:nvSpPr>
        <p:spPr>
          <a:xfrm>
            <a:off x="1295400" y="0"/>
            <a:ext cx="6079613"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4"/>
              </a:rPr>
              <a:t>https://student.dut.ac.za</a:t>
            </a:r>
            <a:endPar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tooth-dongle.jpg"/>
          <p:cNvPicPr>
            <a:picLocks noChangeAspect="1"/>
          </p:cNvPicPr>
          <p:nvPr/>
        </p:nvPicPr>
        <p:blipFill>
          <a:blip r:embed="rId3" cstate="print"/>
          <a:stretch>
            <a:fillRect/>
          </a:stretch>
        </p:blipFill>
        <p:spPr>
          <a:xfrm>
            <a:off x="4687241" y="2438400"/>
            <a:ext cx="4456759" cy="3609975"/>
          </a:xfrm>
          <a:prstGeom prst="rect">
            <a:avLst/>
          </a:prstGeom>
        </p:spPr>
      </p:pic>
      <p:pic>
        <p:nvPicPr>
          <p:cNvPr id="4" name="Picture 3" descr="hp-mediasmart-home-server.png"/>
          <p:cNvPicPr>
            <a:picLocks noChangeAspect="1"/>
          </p:cNvPicPr>
          <p:nvPr/>
        </p:nvPicPr>
        <p:blipFill>
          <a:blip r:embed="rId4" cstate="print"/>
          <a:stretch>
            <a:fillRect/>
          </a:stretch>
        </p:blipFill>
        <p:spPr>
          <a:xfrm>
            <a:off x="2667000" y="1676400"/>
            <a:ext cx="2209800" cy="2209800"/>
          </a:xfrm>
          <a:prstGeom prst="rect">
            <a:avLst/>
          </a:prstGeom>
        </p:spPr>
      </p:pic>
      <p:pic>
        <p:nvPicPr>
          <p:cNvPr id="5" name="Picture 4" descr="cdrom.jpg"/>
          <p:cNvPicPr>
            <a:picLocks noChangeAspect="1"/>
          </p:cNvPicPr>
          <p:nvPr/>
        </p:nvPicPr>
        <p:blipFill>
          <a:blip r:embed="rId5" cstate="print"/>
          <a:stretch>
            <a:fillRect/>
          </a:stretch>
        </p:blipFill>
        <p:spPr>
          <a:xfrm>
            <a:off x="533400" y="1371600"/>
            <a:ext cx="1883076" cy="1898324"/>
          </a:xfrm>
          <a:prstGeom prst="rect">
            <a:avLst/>
          </a:prstGeom>
        </p:spPr>
      </p:pic>
      <p:sp>
        <p:nvSpPr>
          <p:cNvPr id="9" name="TextBox 8"/>
          <p:cNvSpPr txBox="1"/>
          <p:nvPr/>
        </p:nvSpPr>
        <p:spPr>
          <a:xfrm>
            <a:off x="2035265" y="533400"/>
            <a:ext cx="4782078" cy="830997"/>
          </a:xfrm>
          <a:prstGeom prst="rect">
            <a:avLst/>
          </a:prstGeom>
          <a:noFill/>
        </p:spPr>
        <p:txBody>
          <a:bodyPr wrap="none" rtlCol="0">
            <a:spAutoFit/>
          </a:bodyPr>
          <a:lstStyle/>
          <a:p>
            <a:pPr algn="ctr"/>
            <a:r>
              <a:rPr lang="en-US" sz="2400" dirty="0" smtClean="0">
                <a:solidFill>
                  <a:srgbClr val="FF0000"/>
                </a:solidFill>
                <a:latin typeface="Trebuchet MS" pitchFamily="34" charset="0"/>
              </a:rPr>
              <a:t>Sharing of the</a:t>
            </a:r>
          </a:p>
          <a:p>
            <a:pPr algn="ctr"/>
            <a:r>
              <a:rPr lang="en-US" sz="2400" dirty="0" smtClean="0">
                <a:solidFill>
                  <a:srgbClr val="FF0000"/>
                </a:solidFill>
                <a:latin typeface="Trebuchet MS" pitchFamily="34" charset="0"/>
              </a:rPr>
              <a:t> Student Portal Login Instructions</a:t>
            </a:r>
            <a:endParaRPr lang="en-US" sz="2400" dirty="0">
              <a:solidFill>
                <a:srgbClr val="FF0000"/>
              </a:solidFill>
              <a:latin typeface="Trebuchet MS" pitchFamily="34" charset="0"/>
            </a:endParaRPr>
          </a:p>
        </p:txBody>
      </p:sp>
      <p:sp>
        <p:nvSpPr>
          <p:cNvPr id="10" name="TextBox 9"/>
          <p:cNvSpPr txBox="1"/>
          <p:nvPr/>
        </p:nvSpPr>
        <p:spPr>
          <a:xfrm>
            <a:off x="381000" y="4572000"/>
            <a:ext cx="5103448" cy="800219"/>
          </a:xfrm>
          <a:prstGeom prst="rect">
            <a:avLst/>
          </a:prstGeom>
          <a:noFill/>
        </p:spPr>
        <p:txBody>
          <a:bodyPr wrap="none" rtlCol="0">
            <a:spAutoFit/>
          </a:bodyPr>
          <a:lstStyle/>
          <a:p>
            <a:r>
              <a:rPr lang="en-US" sz="2800" dirty="0" smtClean="0">
                <a:hlinkClick r:id="rId6"/>
              </a:rPr>
              <a:t>www.podcasting.webkeeper.co.za</a:t>
            </a:r>
            <a:endParaRPr lang="en-US" sz="2800" dirty="0" smtClean="0"/>
          </a:p>
          <a:p>
            <a:endParaRPr lang="en-US" dirty="0"/>
          </a:p>
        </p:txBody>
      </p:sp>
      <p:sp>
        <p:nvSpPr>
          <p:cNvPr id="7" name="Rectangle 6"/>
          <p:cNvSpPr/>
          <p:nvPr/>
        </p:nvSpPr>
        <p:spPr>
          <a:xfrm>
            <a:off x="228600" y="6400800"/>
            <a:ext cx="6400800" cy="707886"/>
          </a:xfrm>
          <a:prstGeom prst="rect">
            <a:avLst/>
          </a:prstGeom>
        </p:spPr>
        <p:txBody>
          <a:bodyPr wrap="square">
            <a:spAutoFit/>
          </a:bodyPr>
          <a:lstStyle/>
          <a:p>
            <a:r>
              <a:rPr lang="en-US" sz="1100" dirty="0" smtClean="0">
                <a:latin typeface="Trebuchet MS" pitchFamily="34" charset="0"/>
                <a:hlinkClick r:id="rId7"/>
              </a:rPr>
              <a:t>http://gorkhatimes.wordpress.com/2009/07/19/what-is-bluetooth-dongle</a:t>
            </a:r>
            <a:r>
              <a:rPr lang="en-US" sz="1100" dirty="0" smtClean="0">
                <a:latin typeface="Trebuchet MS" pitchFamily="34" charset="0"/>
                <a:hlinkClick r:id="rId7"/>
              </a:rPr>
              <a:t>/</a:t>
            </a:r>
            <a:endParaRPr lang="en-US" sz="1100" dirty="0" smtClean="0">
              <a:latin typeface="Trebuchet MS" pitchFamily="34" charset="0"/>
            </a:endParaRPr>
          </a:p>
          <a:p>
            <a:r>
              <a:rPr lang="en-US" sz="1100" dirty="0" smtClean="0">
                <a:latin typeface="Trebuchet MS" pitchFamily="34" charset="0"/>
                <a:hlinkClick r:id="rId8"/>
              </a:rPr>
              <a:t>http://microsoft.blognewschannel.com/archives/category/windows/server/home-server</a:t>
            </a:r>
            <a:r>
              <a:rPr lang="en-US" sz="1100" dirty="0" smtClean="0">
                <a:latin typeface="Trebuchet MS" pitchFamily="34" charset="0"/>
                <a:hlinkClick r:id="rId8"/>
              </a:rPr>
              <a:t>/</a:t>
            </a:r>
            <a:endParaRPr lang="en-US" sz="1100" dirty="0" smtClean="0">
              <a:latin typeface="Trebuchet MS" pitchFamily="34" charset="0"/>
            </a:endParaRPr>
          </a:p>
          <a:p>
            <a:endParaRPr lang="en-US" dirty="0">
              <a:latin typeface="Trebuchet MS"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SC01010.JPG"/>
          <p:cNvPicPr>
            <a:picLocks noChangeAspect="1"/>
          </p:cNvPicPr>
          <p:nvPr/>
        </p:nvPicPr>
        <p:blipFill>
          <a:blip r:embed="rId3" cstate="print"/>
          <a:stretch>
            <a:fillRect/>
          </a:stretch>
        </p:blipFill>
        <p:spPr>
          <a:xfrm>
            <a:off x="0" y="0"/>
            <a:ext cx="9144000" cy="6858000"/>
          </a:xfrm>
          <a:prstGeom prst="rect">
            <a:avLst/>
          </a:prstGeom>
        </p:spPr>
      </p:pic>
      <p:sp>
        <p:nvSpPr>
          <p:cNvPr id="3" name="Rectangle 2"/>
          <p:cNvSpPr/>
          <p:nvPr/>
        </p:nvSpPr>
        <p:spPr>
          <a:xfrm>
            <a:off x="1905000" y="5638800"/>
            <a:ext cx="6743705" cy="954107"/>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800" b="1" cap="none" spc="150" dirty="0" smtClean="0">
                <a:ln w="11430"/>
                <a:solidFill>
                  <a:srgbClr val="F8F8F8"/>
                </a:solidFill>
                <a:effectLst>
                  <a:outerShdw blurRad="25400" algn="tl" rotWithShape="0">
                    <a:srgbClr val="000000">
                      <a:alpha val="43000"/>
                    </a:srgbClr>
                  </a:outerShdw>
                </a:effectLst>
              </a:rPr>
              <a:t>University of Pretoria</a:t>
            </a:r>
          </a:p>
          <a:p>
            <a:pPr algn="ctr"/>
            <a:r>
              <a:rPr lang="en-US" sz="2800" b="1" spc="150" dirty="0" smtClean="0">
                <a:ln w="11430"/>
                <a:solidFill>
                  <a:srgbClr val="F8F8F8"/>
                </a:solidFill>
                <a:effectLst>
                  <a:outerShdw blurRad="25400" algn="tl" rotWithShape="0">
                    <a:srgbClr val="000000">
                      <a:alpha val="43000"/>
                    </a:srgbClr>
                  </a:outerShdw>
                </a:effectLst>
              </a:rPr>
              <a:t>October 2009</a:t>
            </a:r>
            <a:endParaRPr lang="en-US" sz="5400" b="1" cap="none" spc="150" dirty="0">
              <a:ln w="11430"/>
              <a:solidFill>
                <a:srgbClr val="F8F8F8"/>
              </a:solidFill>
              <a:effectLst>
                <a:outerShdw blurRad="25400" algn="tl" rotWithShape="0">
                  <a:srgbClr val="000000">
                    <a:alpha val="43000"/>
                  </a:srgbClr>
                </a:outerShdw>
              </a:effectLst>
            </a:endParaRPr>
          </a:p>
        </p:txBody>
      </p:sp>
      <p:sp>
        <p:nvSpPr>
          <p:cNvPr id="5" name="TextBox 4"/>
          <p:cNvSpPr txBox="1"/>
          <p:nvPr/>
        </p:nvSpPr>
        <p:spPr>
          <a:xfrm>
            <a:off x="6019800" y="457200"/>
            <a:ext cx="3124200" cy="2677656"/>
          </a:xfrm>
          <a:prstGeom prst="rect">
            <a:avLst/>
          </a:prstGeom>
          <a:noFill/>
        </p:spPr>
        <p:txBody>
          <a:bodyPr wrap="square" rtlCol="0">
            <a:spAutoFit/>
          </a:bodyPr>
          <a:lstStyle/>
          <a:p>
            <a:r>
              <a:rPr lang="en-US" sz="2000" dirty="0" smtClean="0">
                <a:solidFill>
                  <a:schemeClr val="bg1"/>
                </a:solidFill>
                <a:latin typeface="Trebuchet MS" pitchFamily="34" charset="0"/>
              </a:rPr>
              <a:t>“We cannot </a:t>
            </a:r>
          </a:p>
          <a:p>
            <a:r>
              <a:rPr lang="en-US" sz="2000" dirty="0" smtClean="0">
                <a:solidFill>
                  <a:schemeClr val="bg1"/>
                </a:solidFill>
                <a:latin typeface="Trebuchet MS" pitchFamily="34" charset="0"/>
              </a:rPr>
              <a:t>   engage today’s </a:t>
            </a:r>
          </a:p>
          <a:p>
            <a:r>
              <a:rPr lang="en-US" sz="2000" dirty="0" smtClean="0">
                <a:solidFill>
                  <a:schemeClr val="bg1"/>
                </a:solidFill>
                <a:latin typeface="Trebuchet MS" pitchFamily="34" charset="0"/>
              </a:rPr>
              <a:t>students,</a:t>
            </a:r>
          </a:p>
          <a:p>
            <a:r>
              <a:rPr lang="en-US" sz="2000" dirty="0" smtClean="0">
                <a:solidFill>
                  <a:schemeClr val="bg1"/>
                </a:solidFill>
                <a:latin typeface="Trebuchet MS" pitchFamily="34" charset="0"/>
              </a:rPr>
              <a:t>    using the </a:t>
            </a:r>
          </a:p>
          <a:p>
            <a:r>
              <a:rPr lang="en-US" sz="2000" dirty="0" smtClean="0">
                <a:solidFill>
                  <a:schemeClr val="bg1"/>
                </a:solidFill>
                <a:latin typeface="Trebuchet MS" pitchFamily="34" charset="0"/>
              </a:rPr>
              <a:t>methodologies </a:t>
            </a:r>
          </a:p>
          <a:p>
            <a:r>
              <a:rPr lang="en-US" sz="2000" dirty="0" smtClean="0">
                <a:solidFill>
                  <a:schemeClr val="bg1"/>
                </a:solidFill>
                <a:latin typeface="Trebuchet MS" pitchFamily="34" charset="0"/>
              </a:rPr>
              <a:t>       of yesterday”</a:t>
            </a:r>
          </a:p>
          <a:p>
            <a:endParaRPr lang="en-US" sz="2000" dirty="0" smtClean="0">
              <a:solidFill>
                <a:schemeClr val="bg1"/>
              </a:solidFill>
              <a:latin typeface="Trebuchet MS" pitchFamily="34" charset="0"/>
            </a:endParaRPr>
          </a:p>
          <a:p>
            <a:pPr>
              <a:buFontTx/>
              <a:buChar char="-"/>
            </a:pPr>
            <a:r>
              <a:rPr lang="en-US" sz="1400" i="1" dirty="0" smtClean="0">
                <a:solidFill>
                  <a:schemeClr val="bg1"/>
                </a:solidFill>
                <a:latin typeface="Trebuchet MS" pitchFamily="34" charset="0"/>
              </a:rPr>
              <a:t>Rodney </a:t>
            </a:r>
            <a:r>
              <a:rPr lang="en-US" sz="1400" i="1" dirty="0" err="1" smtClean="0">
                <a:solidFill>
                  <a:schemeClr val="bg1"/>
                </a:solidFill>
                <a:latin typeface="Trebuchet MS" pitchFamily="34" charset="0"/>
              </a:rPr>
              <a:t>Ichikowitz</a:t>
            </a:r>
            <a:r>
              <a:rPr lang="en-US" sz="1400" i="1" dirty="0" smtClean="0">
                <a:solidFill>
                  <a:schemeClr val="bg1"/>
                </a:solidFill>
                <a:latin typeface="Trebuchet MS" pitchFamily="34" charset="0"/>
              </a:rPr>
              <a:t> </a:t>
            </a:r>
          </a:p>
          <a:p>
            <a:r>
              <a:rPr lang="en-US" sz="1400" i="1" dirty="0" smtClean="0">
                <a:solidFill>
                  <a:schemeClr val="bg1"/>
                </a:solidFill>
                <a:latin typeface="Trebuchet MS" pitchFamily="34" charset="0"/>
              </a:rPr>
              <a:t>  CEO of the Core group</a:t>
            </a:r>
            <a:endParaRPr lang="en-US" sz="1400" i="1" dirty="0">
              <a:solidFill>
                <a:schemeClr val="bg1"/>
              </a:solidFill>
              <a:latin typeface="Trebuchet MS"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1355</Words>
  <Application>Microsoft Office PowerPoint</Application>
  <PresentationFormat>On-screen Show (4:3)</PresentationFormat>
  <Paragraphs>124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Durban University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gitam</cp:lastModifiedBy>
  <cp:revision>67</cp:revision>
  <dcterms:created xsi:type="dcterms:W3CDTF">2010-11-15T08:06:26Z</dcterms:created>
  <dcterms:modified xsi:type="dcterms:W3CDTF">2010-11-17T10:56:38Z</dcterms:modified>
</cp:coreProperties>
</file>